
<file path=[Content_Types].xml><?xml version="1.0" encoding="utf-8"?>
<Types xmlns="http://schemas.openxmlformats.org/package/2006/content-types">
  <Default Extension="jpeg" ContentType="image/jpeg"/>
  <Default Extension="jp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96" r:id="rId5"/>
    <p:sldId id="303" r:id="rId6"/>
    <p:sldId id="283" r:id="rId7"/>
    <p:sldId id="304" r:id="rId8"/>
    <p:sldId id="302" r:id="rId9"/>
    <p:sldId id="301" r:id="rId10"/>
    <p:sldId id="305" r:id="rId11"/>
    <p:sldId id="306" r:id="rId12"/>
    <p:sldId id="307" r:id="rId13"/>
    <p:sldId id="308" r:id="rId14"/>
    <p:sldId id="309" r:id="rId15"/>
    <p:sldId id="310" r:id="rId16"/>
    <p:sldId id="31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4459"/>
    <a:srgbClr val="E4852F"/>
    <a:srgbClr val="19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23966-CBEC-3A69-7445-7D13D5D82911}" v="27" dt="2024-10-02T19:41:44.052"/>
    <p1510:client id="{F0AC5BBF-124B-41AA-BF48-7E137C562D2F}" v="49" dt="2024-10-02T20:25:34.048"/>
    <p1510:client id="{F80B4FF9-FDCB-4976-A913-CF4538EE3106}" v="6" dt="2024-10-02T20:09:00.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62751" autoAdjust="0"/>
  </p:normalViewPr>
  <p:slideViewPr>
    <p:cSldViewPr snapToGrid="0" snapToObjects="1">
      <p:cViewPr>
        <p:scale>
          <a:sx n="70" d="100"/>
          <a:sy n="70" d="100"/>
        </p:scale>
        <p:origin x="2478"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AC0952-D2CC-415F-A3A5-A22D63D68B60}" type="datetime1">
              <a:rPr lang="en-US" smtClean="0"/>
              <a:t>11/11/2024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44D783-BBEE-844A-AE22-67C2BA0EB63D}" type="slidenum">
              <a:rPr lang="en-US" smtClean="0"/>
              <a:pPr/>
              <a:t>‹#›</a:t>
            </a:fld>
            <a:endParaRPr lang="en-US"/>
          </a:p>
        </p:txBody>
      </p:sp>
    </p:spTree>
    <p:extLst>
      <p:ext uri="{BB962C8B-B14F-4D97-AF65-F5344CB8AC3E}">
        <p14:creationId xmlns:p14="http://schemas.microsoft.com/office/powerpoint/2010/main" val="35879948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744997-C9B2-4370-AABA-F022DF12B2DA}" type="datetime1">
              <a:rPr lang="en-US" smtClean="0"/>
              <a:t>11/11/2024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715237-A560-0440-A00A-D55A1A866A24}" type="slidenum">
              <a:rPr lang="en-US" smtClean="0"/>
              <a:pPr/>
              <a:t>‹#›</a:t>
            </a:fld>
            <a:endParaRPr lang="en-US"/>
          </a:p>
        </p:txBody>
      </p:sp>
    </p:spTree>
    <p:extLst>
      <p:ext uri="{BB962C8B-B14F-4D97-AF65-F5344CB8AC3E}">
        <p14:creationId xmlns:p14="http://schemas.microsoft.com/office/powerpoint/2010/main" val="30397037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armersformonarchs.org/charting-the-monarchs-future-the-esa-listing-decision-and-its-impact-on-farmers-explained/"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farmersformonarchs.org/after-the-decision-how-farmers-and-landowners-can-influence-monarch-protection/" TargetMode="External"/><Relationship Id="rId4" Type="http://schemas.openxmlformats.org/officeDocument/2006/relationships/hyperlink" Target="https://farmersformonarchs.org/the-4d-rule-and-critical-habitat-explained-flexible-conservation-benefiting-the-monarch-and-the-farm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detailed information on the upcoming ESA Listing decision can be found in FFM’s 3-part blog series: </a:t>
            </a:r>
            <a:r>
              <a:rPr lang="en-US" dirty="0">
                <a:hlinkClick r:id="rId3"/>
              </a:rPr>
              <a:t>Charting the Monarch's Future: The ESA Listing Decision and its Impact on Farmers Explained - Farmers for Monarchs</a:t>
            </a:r>
            <a:r>
              <a:rPr lang="en-US" dirty="0"/>
              <a:t>, </a:t>
            </a:r>
            <a:r>
              <a:rPr lang="en-US" dirty="0">
                <a:hlinkClick r:id="rId4"/>
              </a:rPr>
              <a:t>The 4(d) Rule and Critical Habitat Explained: Flexible Conservation Benefiting the Monarch and the Farmer - Farmers for Monarchs</a:t>
            </a:r>
            <a:r>
              <a:rPr lang="en-US" dirty="0"/>
              <a:t>, and </a:t>
            </a:r>
            <a:r>
              <a:rPr lang="en-US" dirty="0">
                <a:hlinkClick r:id="rId5"/>
              </a:rPr>
              <a:t>After the Decision: How Farmers and Landowners Can Influence Monarch Protection - Farmers for Monarchs</a:t>
            </a:r>
            <a:r>
              <a:rPr lang="en-US" dirty="0"/>
              <a:t>.</a:t>
            </a:r>
          </a:p>
        </p:txBody>
      </p:sp>
      <p:sp>
        <p:nvSpPr>
          <p:cNvPr id="4" name="Slide Number Placeholder 3"/>
          <p:cNvSpPr>
            <a:spLocks noGrp="1"/>
          </p:cNvSpPr>
          <p:nvPr>
            <p:ph type="sldNum" sz="quarter" idx="5"/>
          </p:nvPr>
        </p:nvSpPr>
        <p:spPr/>
        <p:txBody>
          <a:bodyPr/>
          <a:lstStyle/>
          <a:p>
            <a:fld id="{55715237-A560-0440-A00A-D55A1A866A24}" type="slidenum">
              <a:rPr lang="en-US" smtClean="0"/>
              <a:pPr/>
              <a:t>1</a:t>
            </a:fld>
            <a:endParaRPr lang="en-US"/>
          </a:p>
        </p:txBody>
      </p:sp>
    </p:spTree>
    <p:extLst>
      <p:ext uri="{BB962C8B-B14F-4D97-AF65-F5344CB8AC3E}">
        <p14:creationId xmlns:p14="http://schemas.microsoft.com/office/powerpoint/2010/main" val="4292862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10</a:t>
            </a:fld>
            <a:endParaRPr lang="en-US"/>
          </a:p>
        </p:txBody>
      </p:sp>
    </p:spTree>
    <p:extLst>
      <p:ext uri="{BB962C8B-B14F-4D97-AF65-F5344CB8AC3E}">
        <p14:creationId xmlns:p14="http://schemas.microsoft.com/office/powerpoint/2010/main" val="34818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11</a:t>
            </a:fld>
            <a:endParaRPr lang="en-US"/>
          </a:p>
        </p:txBody>
      </p:sp>
    </p:spTree>
    <p:extLst>
      <p:ext uri="{BB962C8B-B14F-4D97-AF65-F5344CB8AC3E}">
        <p14:creationId xmlns:p14="http://schemas.microsoft.com/office/powerpoint/2010/main" val="3095097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12</a:t>
            </a:fld>
            <a:endParaRPr lang="en-US"/>
          </a:p>
        </p:txBody>
      </p:sp>
    </p:spTree>
    <p:extLst>
      <p:ext uri="{BB962C8B-B14F-4D97-AF65-F5344CB8AC3E}">
        <p14:creationId xmlns:p14="http://schemas.microsoft.com/office/powerpoint/2010/main" val="1949539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715237-A560-0440-A00A-D55A1A866A24}" type="slidenum">
              <a:rPr lang="en-US" smtClean="0"/>
              <a:pPr/>
              <a:t>13</a:t>
            </a:fld>
            <a:endParaRPr lang="en-US"/>
          </a:p>
        </p:txBody>
      </p:sp>
    </p:spTree>
    <p:extLst>
      <p:ext uri="{BB962C8B-B14F-4D97-AF65-F5344CB8AC3E}">
        <p14:creationId xmlns:p14="http://schemas.microsoft.com/office/powerpoint/2010/main" val="427641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2</a:t>
            </a:fld>
            <a:endParaRPr lang="en-US"/>
          </a:p>
        </p:txBody>
      </p:sp>
    </p:spTree>
    <p:extLst>
      <p:ext uri="{BB962C8B-B14F-4D97-AF65-F5344CB8AC3E}">
        <p14:creationId xmlns:p14="http://schemas.microsoft.com/office/powerpoint/2010/main" val="4746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Farmers for Monarchs supports productive agriculture and livestock operations in concert with monarch conservation. Because farmers and ranchers are stewards of the land across much of monarch habitat, they are in a unique position to support sustainable monarch populations. Existing efforts toward increasing water quality, controlling erosion, and promoting pollinator habitat show that continuing innovation in agricultural practices can reduce environmental impacts, increase crop productivity, and be compatible with monarch conservation efforts.</a:t>
            </a:r>
          </a:p>
        </p:txBody>
      </p:sp>
      <p:sp>
        <p:nvSpPr>
          <p:cNvPr id="4" name="Slide Number Placeholder 3"/>
          <p:cNvSpPr>
            <a:spLocks noGrp="1"/>
          </p:cNvSpPr>
          <p:nvPr>
            <p:ph type="sldNum" sz="quarter" idx="10"/>
          </p:nvPr>
        </p:nvSpPr>
        <p:spPr/>
        <p:txBody>
          <a:bodyPr/>
          <a:lstStyle/>
          <a:p>
            <a:fld id="{55715237-A560-0440-A00A-D55A1A866A24}" type="slidenum">
              <a:rPr lang="en-US" smtClean="0"/>
              <a:pPr/>
              <a:t>3</a:t>
            </a:fld>
            <a:endParaRPr lang="en-US"/>
          </a:p>
        </p:txBody>
      </p:sp>
    </p:spTree>
    <p:extLst>
      <p:ext uri="{BB962C8B-B14F-4D97-AF65-F5344CB8AC3E}">
        <p14:creationId xmlns:p14="http://schemas.microsoft.com/office/powerpoint/2010/main" val="1096224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Farmers for Monarchs members include national organizations representing </a:t>
            </a:r>
            <a:r>
              <a:rPr lang="en-US" b="0" i="0" dirty="0">
                <a:solidFill>
                  <a:srgbClr val="5B5B5B"/>
                </a:solidFill>
                <a:effectLst/>
                <a:latin typeface="Source Sans Pro" panose="020B0503030403020204" pitchFamily="34" charset="0"/>
              </a:rPr>
              <a:t>farmers, ranchers, and land owners; businesses working along the agricultural supply chain; researchers and academic institutions; federal and state entities; and conservation organizations.</a:t>
            </a:r>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4</a:t>
            </a:fld>
            <a:endParaRPr lang="en-US"/>
          </a:p>
        </p:txBody>
      </p:sp>
    </p:spTree>
    <p:extLst>
      <p:ext uri="{BB962C8B-B14F-4D97-AF65-F5344CB8AC3E}">
        <p14:creationId xmlns:p14="http://schemas.microsoft.com/office/powerpoint/2010/main" val="396619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USFWS found listing the monarch butterfly to be “Warranted but Precluded” in December 2020 (more on this background in upcoming slides). The USFWS will not find the monarch butterfly “Warranted but Precluded” again and will have to rule that the monarch is either warranted or not warranted. </a:t>
            </a:r>
          </a:p>
          <a:p>
            <a:endParaRPr lang="en-US" dirty="0"/>
          </a:p>
          <a:p>
            <a:r>
              <a:rPr lang="en-US" dirty="0"/>
              <a:t>If the USFWS finds that the monarch butterfly still warrants listing, the finding would include a rule proposing to list the species as either endangered or threatened and would include a public comment period.</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decision could have an impact on farmers and landowners. </a:t>
            </a:r>
            <a:r>
              <a:rPr lang="en-US"/>
              <a:t>We will not know if the monarch will be proposed for listing or how a proposed rule would impact farmers and landowners until December 2024.</a:t>
            </a:r>
            <a:endParaRPr lang="en-US" dirty="0"/>
          </a:p>
          <a:p>
            <a:endParaRPr lang="en-US" dirty="0"/>
          </a:p>
          <a:p>
            <a:r>
              <a:rPr lang="en-US" dirty="0"/>
              <a:t>It is important to note that any rules released in December 2024 would be PROPOSED rules that will not go into effect until after a public comment period, further consideration by the USFWS, the publishing of a final rule, and an implementation period. This process would likely take upwards of a year. The final rule released at that time may or may not be the same as the proposed rule.</a:t>
            </a:r>
          </a:p>
        </p:txBody>
      </p:sp>
      <p:sp>
        <p:nvSpPr>
          <p:cNvPr id="4" name="Slide Number Placeholder 3"/>
          <p:cNvSpPr>
            <a:spLocks noGrp="1"/>
          </p:cNvSpPr>
          <p:nvPr>
            <p:ph type="sldNum" sz="quarter" idx="10"/>
          </p:nvPr>
        </p:nvSpPr>
        <p:spPr/>
        <p:txBody>
          <a:bodyPr/>
          <a:lstStyle/>
          <a:p>
            <a:fld id="{55715237-A560-0440-A00A-D55A1A866A24}" type="slidenum">
              <a:rPr lang="en-US" smtClean="0"/>
              <a:pPr/>
              <a:t>5</a:t>
            </a:fld>
            <a:endParaRPr lang="en-US"/>
          </a:p>
        </p:txBody>
      </p:sp>
    </p:spTree>
    <p:extLst>
      <p:ext uri="{BB962C8B-B14F-4D97-AF65-F5344CB8AC3E}">
        <p14:creationId xmlns:p14="http://schemas.microsoft.com/office/powerpoint/2010/main" val="635461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receiving a petition from the Xerces Society, CBD, CFS, and late Dr. Lincoln Brower, the USFWS conducted an initial review to determine whether the petition presented substantial information indicating that an ESA listing may be warranted. Following the service review, the USFWS completed a 12-month status review of the species including: population size, habitat, threats, and conservation efforts. The status review considered scientific data and information from experts, stakeholders, and the public and underwent independent peer review. </a:t>
            </a:r>
          </a:p>
          <a:p>
            <a:endParaRPr lang="en-US" dirty="0"/>
          </a:p>
          <a:p>
            <a:r>
              <a:rPr lang="en-US" dirty="0"/>
              <a:t>The USFWS found listing the monarch butterfly to be “Warranted but Precluded.” The monarch butterfly was added to the candidate species list and assigned a listing priority number of 8. The monarch’s status has been reviewed in every year since.</a:t>
            </a:r>
          </a:p>
        </p:txBody>
      </p:sp>
      <p:sp>
        <p:nvSpPr>
          <p:cNvPr id="4" name="Slide Number Placeholder 3"/>
          <p:cNvSpPr>
            <a:spLocks noGrp="1"/>
          </p:cNvSpPr>
          <p:nvPr>
            <p:ph type="sldNum" sz="quarter" idx="10"/>
          </p:nvPr>
        </p:nvSpPr>
        <p:spPr/>
        <p:txBody>
          <a:bodyPr/>
          <a:lstStyle/>
          <a:p>
            <a:fld id="{55715237-A560-0440-A00A-D55A1A866A24}" type="slidenum">
              <a:rPr lang="en-US" smtClean="0"/>
              <a:pPr/>
              <a:t>6</a:t>
            </a:fld>
            <a:endParaRPr lang="en-US"/>
          </a:p>
        </p:txBody>
      </p:sp>
    </p:spTree>
    <p:extLst>
      <p:ext uri="{BB962C8B-B14F-4D97-AF65-F5344CB8AC3E}">
        <p14:creationId xmlns:p14="http://schemas.microsoft.com/office/powerpoint/2010/main" val="2531946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7</a:t>
            </a:fld>
            <a:endParaRPr lang="en-US"/>
          </a:p>
        </p:txBody>
      </p:sp>
    </p:spTree>
    <p:extLst>
      <p:ext uri="{BB962C8B-B14F-4D97-AF65-F5344CB8AC3E}">
        <p14:creationId xmlns:p14="http://schemas.microsoft.com/office/powerpoint/2010/main" val="232531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8</a:t>
            </a:fld>
            <a:endParaRPr lang="en-US"/>
          </a:p>
        </p:txBody>
      </p:sp>
    </p:spTree>
    <p:extLst>
      <p:ext uri="{BB962C8B-B14F-4D97-AF65-F5344CB8AC3E}">
        <p14:creationId xmlns:p14="http://schemas.microsoft.com/office/powerpoint/2010/main" val="126847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715237-A560-0440-A00A-D55A1A866A24}" type="slidenum">
              <a:rPr lang="en-US" smtClean="0"/>
              <a:pPr/>
              <a:t>9</a:t>
            </a:fld>
            <a:endParaRPr lang="en-US"/>
          </a:p>
        </p:txBody>
      </p:sp>
    </p:spTree>
    <p:extLst>
      <p:ext uri="{BB962C8B-B14F-4D97-AF65-F5344CB8AC3E}">
        <p14:creationId xmlns:p14="http://schemas.microsoft.com/office/powerpoint/2010/main" val="3116027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0A43355F-EA4A-463D-9188-E25D4DD1E3AB}" type="datetime1">
              <a:rPr lang="en-US" smtClean="0"/>
              <a:pPr/>
              <a:t>11/11/2024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B87498-F4B4-49F6-88AF-35CF26CA26B4}"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FAEB1-8D78-417C-9B96-136279EAA73F}"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D8C6489-371D-4DB2-A1A4-22D34B8A4FE0}"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D67CC-52B3-40AC-A8BD-3987C6500F3D}" type="datetime1">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8D0601-922E-4DFF-9650-3473DE6CC770}"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A7DEA3-F7E8-4CDC-A0EF-52D825225044}" type="datetime1">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D44155-114C-42E1-B5B3-A8948BEE0872}" type="datetime1">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8078D8-0BEB-4F5E-8EFE-08F552AFBC74}" type="datetime1">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4739A-0BC3-48D0-A77A-5619A23C22AE}"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7C5E66-E80C-4ED1-A281-D46803803F66}" type="datetime1">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B2F3A-F6D1-2344-881E-6CF1D1573D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9150" y="6215064"/>
            <a:ext cx="2844800" cy="365125"/>
          </a:xfrm>
          <a:prstGeom prst="rect">
            <a:avLst/>
          </a:prstGeom>
        </p:spPr>
        <p:txBody>
          <a:bodyPr vert="horz" lIns="91440" tIns="45720" rIns="91440" bIns="45720" rtlCol="0" anchor="ctr"/>
          <a:lstStyle>
            <a:lvl1pPr algn="l">
              <a:defRPr sz="1200">
                <a:solidFill>
                  <a:schemeClr val="bg1"/>
                </a:solidFill>
              </a:defRPr>
            </a:lvl1pPr>
          </a:lstStyle>
          <a:p>
            <a:fld id="{D9488179-1DD0-489D-8813-3F96158B6454}" type="datetime1">
              <a:rPr lang="en-US" smtClean="0"/>
              <a:pPr/>
              <a:t>11/11/2024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B2F3A-F6D1-2344-881E-6CF1D1573D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233.pd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34.pd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farmersformonarchs.org/endangered-species-act-listing-decision/" TargetMode="External"/><Relationship Id="rId7"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5.pdf"/><Relationship Id="rId4" Type="http://schemas.openxmlformats.org/officeDocument/2006/relationships/hyperlink" Target="https://farmersformonarchs.org/new-guide-outlines-step-by-step-direction-on-planting-for-pollinato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4.pdf"/></Relationships>
</file>

<file path=ppt/slides/_rels/slide2.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xerces.org/publications/petitions-comments/petition-for-protection-of-monarch-butterfly-under-endangered#:~:text=Endangered%20Species%20Act-,Petition%20for%20Protection%20of%20the%20Monarch%20Butterfly%20Under%20the%20Endangered,Lincoln%20Brower."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df"/><Relationship Id="rId5" Type="http://schemas.openxmlformats.org/officeDocument/2006/relationships/hyperlink" Target="https://monarch.ent.iastate.edu/news/2024/update-new-timeline-monarch-listing-decision-2024" TargetMode="External"/><Relationship Id="rId4" Type="http://schemas.openxmlformats.org/officeDocument/2006/relationships/hyperlink" Target="https://farmersformonarchs.org/esa-listing-decision-2020/"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30.pd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farmersformonarchs.org/the-4d-rule-and-critical-habitat-explained-flexible-conservation-benefiting-the-monarch-and-the-farm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231.pdf"/></Relationships>
</file>

<file path=ppt/slides/_rels/slide9.xml.rels><?xml version="1.0" encoding="UTF-8" standalone="yes"?>
<Relationships xmlns="http://schemas.openxmlformats.org/package/2006/relationships"><Relationship Id="rId3" Type="http://schemas.openxmlformats.org/officeDocument/2006/relationships/image" Target="../media/image232.pd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3DC26-C2BC-2BD3-9925-629365DC1680}"/>
              </a:ext>
            </a:extLst>
          </p:cNvPr>
          <p:cNvSpPr>
            <a:spLocks noGrp="1"/>
          </p:cNvSpPr>
          <p:nvPr>
            <p:ph type="ctrTitle"/>
          </p:nvPr>
        </p:nvSpPr>
        <p:spPr>
          <a:xfrm>
            <a:off x="1171574" y="1840490"/>
            <a:ext cx="9848850" cy="3314683"/>
          </a:xfrm>
        </p:spPr>
        <p:txBody>
          <a:bodyPr>
            <a:normAutofit/>
          </a:bodyPr>
          <a:lstStyle/>
          <a:p>
            <a:r>
              <a:rPr lang="en-US" dirty="0">
                <a:solidFill>
                  <a:srgbClr val="E4852F"/>
                </a:solidFill>
                <a:latin typeface="Arial Black" panose="020B0A04020102020204" pitchFamily="34" charset="0"/>
              </a:rPr>
              <a:t>Charting the Monarch’s Future:</a:t>
            </a:r>
            <a:br>
              <a:rPr lang="en-US" dirty="0">
                <a:solidFill>
                  <a:srgbClr val="E4852F"/>
                </a:solidFill>
                <a:latin typeface="Arial Black" panose="020B0A04020102020204" pitchFamily="34" charset="0"/>
              </a:rPr>
            </a:br>
            <a:r>
              <a:rPr lang="en-US" dirty="0">
                <a:solidFill>
                  <a:srgbClr val="684459"/>
                </a:solidFill>
                <a:latin typeface="Arial Black" panose="020B0A04020102020204" pitchFamily="34" charset="0"/>
              </a:rPr>
              <a:t>2024 ESA Listing Decision, Explained</a:t>
            </a:r>
          </a:p>
        </p:txBody>
      </p:sp>
      <p:sp>
        <p:nvSpPr>
          <p:cNvPr id="5" name="Subtitle 4">
            <a:extLst>
              <a:ext uri="{FF2B5EF4-FFF2-40B4-BE49-F238E27FC236}">
                <a16:creationId xmlns:a16="http://schemas.microsoft.com/office/drawing/2014/main" id="{E7500F02-F6C3-6072-0BCC-A08AE4C197F3}"/>
              </a:ext>
            </a:extLst>
          </p:cNvPr>
          <p:cNvSpPr>
            <a:spLocks noGrp="1"/>
          </p:cNvSpPr>
          <p:nvPr>
            <p:ph type="subTitle" idx="1"/>
          </p:nvPr>
        </p:nvSpPr>
        <p:spPr>
          <a:xfrm>
            <a:off x="2895599" y="4914650"/>
            <a:ext cx="6400800" cy="501572"/>
          </a:xfrm>
        </p:spPr>
        <p:txBody>
          <a:bodyPr>
            <a:normAutofit fontScale="55000" lnSpcReduction="20000"/>
          </a:bodyPr>
          <a:lstStyle/>
          <a:p>
            <a:r>
              <a:rPr lang="en-US" sz="2600" i="1" dirty="0">
                <a:solidFill>
                  <a:srgbClr val="E4852F"/>
                </a:solidFill>
                <a:latin typeface="Avenir Light"/>
              </a:rPr>
              <a:t>Prepared by Farmers For Monarchs,</a:t>
            </a:r>
          </a:p>
          <a:p>
            <a:r>
              <a:rPr lang="en-US" sz="2600" i="1" dirty="0">
                <a:solidFill>
                  <a:srgbClr val="E4852F"/>
                </a:solidFill>
                <a:latin typeface="Avenir Light"/>
              </a:rPr>
              <a:t>A Keystone Collaborative</a:t>
            </a:r>
          </a:p>
        </p:txBody>
      </p:sp>
      <p:pic>
        <p:nvPicPr>
          <p:cNvPr id="9" name="Picture 8" descr="A logo with a butterfly and flowers&#10;&#10;Description automatically generated">
            <a:extLst>
              <a:ext uri="{FF2B5EF4-FFF2-40B4-BE49-F238E27FC236}">
                <a16:creationId xmlns:a16="http://schemas.microsoft.com/office/drawing/2014/main" id="{E252AFE9-BFA3-08C5-BC93-B88124F7673D}"/>
              </a:ext>
            </a:extLst>
          </p:cNvPr>
          <p:cNvPicPr>
            <a:picLocks noChangeAspect="1"/>
          </p:cNvPicPr>
          <p:nvPr/>
        </p:nvPicPr>
        <p:blipFill rotWithShape="1">
          <a:blip r:embed="rId3"/>
          <a:srcRect l="8276" t="12049" r="8648" b="7776"/>
          <a:stretch/>
        </p:blipFill>
        <p:spPr>
          <a:xfrm>
            <a:off x="5059573" y="371921"/>
            <a:ext cx="2072854" cy="2000454"/>
          </a:xfrm>
          <a:prstGeom prst="rect">
            <a:avLst/>
          </a:prstGeom>
        </p:spPr>
      </p:pic>
      <p:cxnSp>
        <p:nvCxnSpPr>
          <p:cNvPr id="7" name="Straight Connector 6">
            <a:extLst>
              <a:ext uri="{FF2B5EF4-FFF2-40B4-BE49-F238E27FC236}">
                <a16:creationId xmlns:a16="http://schemas.microsoft.com/office/drawing/2014/main" id="{7503A7CF-F86E-7535-A0F4-FD885C4BBA48}"/>
              </a:ext>
            </a:extLst>
          </p:cNvPr>
          <p:cNvCxnSpPr>
            <a:cxnSpLocks/>
          </p:cNvCxnSpPr>
          <p:nvPr/>
        </p:nvCxnSpPr>
        <p:spPr>
          <a:xfrm flipH="1">
            <a:off x="579120" y="5761079"/>
            <a:ext cx="11054080" cy="0"/>
          </a:xfrm>
          <a:prstGeom prst="line">
            <a:avLst/>
          </a:prstGeom>
          <a:ln>
            <a:solidFill>
              <a:srgbClr val="684459"/>
            </a:solidFill>
          </a:ln>
        </p:spPr>
        <p:style>
          <a:lnRef idx="1">
            <a:schemeClr val="accent6"/>
          </a:lnRef>
          <a:fillRef idx="0">
            <a:schemeClr val="accent6"/>
          </a:fillRef>
          <a:effectRef idx="0">
            <a:schemeClr val="accent6"/>
          </a:effectRef>
          <a:fontRef idx="minor">
            <a:schemeClr val="tx1"/>
          </a:fontRef>
        </p:style>
      </p:cxnSp>
      <p:pic>
        <p:nvPicPr>
          <p:cNvPr id="2" name="Picture 1" descr="KPC_logo horiz_CMYK_FFO.eps">
            <a:extLst>
              <a:ext uri="{FF2B5EF4-FFF2-40B4-BE49-F238E27FC236}">
                <a16:creationId xmlns:a16="http://schemas.microsoft.com/office/drawing/2014/main" id="{C82A31D9-6846-BD59-4EDA-D4A4C8D7A842}"/>
              </a:ext>
            </a:extLst>
          </p:cNvPr>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4"/>
              <a:stretch>
                <a:fillRect/>
              </a:stretch>
            </p:blipFill>
          </mc:Choice>
          <mc:Fallback>
            <p:blipFill>
              <a:blip r:embed="rId5"/>
              <a:stretch>
                <a:fillRect/>
              </a:stretch>
            </p:blipFill>
          </mc:Fallback>
        </mc:AlternateContent>
        <p:spPr>
          <a:xfrm>
            <a:off x="4677179" y="5894000"/>
            <a:ext cx="2837641" cy="592077"/>
          </a:xfrm>
          <a:prstGeom prst="rect">
            <a:avLst/>
          </a:prstGeom>
        </p:spPr>
      </p:pic>
      <p:sp>
        <p:nvSpPr>
          <p:cNvPr id="10" name="Date Placeholder 9">
            <a:extLst>
              <a:ext uri="{FF2B5EF4-FFF2-40B4-BE49-F238E27FC236}">
                <a16:creationId xmlns:a16="http://schemas.microsoft.com/office/drawing/2014/main" id="{FC689610-C480-518D-1E4E-530DDA2AC7DF}"/>
              </a:ext>
            </a:extLst>
          </p:cNvPr>
          <p:cNvSpPr>
            <a:spLocks noGrp="1"/>
          </p:cNvSpPr>
          <p:nvPr>
            <p:ph type="dt" sz="half" idx="10"/>
          </p:nvPr>
        </p:nvSpPr>
        <p:spPr/>
        <p:txBody>
          <a:bodyPr/>
          <a:lstStyle/>
          <a:p>
            <a:fld id="{971ED058-171C-4A63-AB7E-14777AF0DE73}" type="datetime1">
              <a:rPr lang="en-US" smtClean="0"/>
              <a:t>11/11/2024</a:t>
            </a:fld>
            <a:endParaRPr lang="en-US"/>
          </a:p>
        </p:txBody>
      </p:sp>
    </p:spTree>
    <p:extLst>
      <p:ext uri="{BB962C8B-B14F-4D97-AF65-F5344CB8AC3E}">
        <p14:creationId xmlns:p14="http://schemas.microsoft.com/office/powerpoint/2010/main" val="70291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075B669B-1480-F3BE-9E7C-0081D891036A}"/>
              </a:ext>
            </a:extLst>
          </p:cNvPr>
          <p:cNvSpPr/>
          <p:nvPr/>
        </p:nvSpPr>
        <p:spPr>
          <a:xfrm>
            <a:off x="3994656" y="4393047"/>
            <a:ext cx="2520826" cy="1226677"/>
          </a:xfrm>
          <a:prstGeom prst="ellipse">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Actions after 12-month finding, </a:t>
            </a:r>
            <a:br>
              <a:rPr lang="en-US" sz="2800" cap="all" spc="300" dirty="0">
                <a:solidFill>
                  <a:srgbClr val="684459"/>
                </a:solidFill>
                <a:latin typeface="Avenir Light"/>
                <a:cs typeface="Adobe Garamond Pro"/>
              </a:rPr>
            </a:br>
            <a:r>
              <a:rPr lang="en-US" sz="2800" cap="all" spc="300" dirty="0">
                <a:solidFill>
                  <a:srgbClr val="684459"/>
                </a:solidFill>
                <a:latin typeface="Avenir Light"/>
                <a:cs typeface="Adobe Garamond Pro"/>
              </a:rPr>
              <a:t>Provisional Timeline</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a:xfrm>
            <a:off x="609600" y="1600201"/>
            <a:ext cx="10881090" cy="4244028"/>
          </a:xfrm>
        </p:spPr>
        <p:txBody>
          <a:bodyPr>
            <a:normAutofit/>
          </a:bodyPr>
          <a:lstStyle/>
          <a:p>
            <a:pPr marL="0" indent="0">
              <a:buNone/>
            </a:pPr>
            <a:r>
              <a:rPr lang="en-US" b="1" i="1" dirty="0">
                <a:solidFill>
                  <a:schemeClr val="bg1"/>
                </a:solidFill>
              </a:rPr>
              <a:t>If</a:t>
            </a:r>
            <a:r>
              <a:rPr lang="en-US" b="1" dirty="0">
                <a:solidFill>
                  <a:schemeClr val="bg1"/>
                </a:solidFill>
              </a:rPr>
              <a:t> the USFWS finds that the monarch butterfly still warrants listing, </a:t>
            </a:r>
            <a:r>
              <a:rPr lang="en-US" dirty="0">
                <a:solidFill>
                  <a:schemeClr val="bg1"/>
                </a:solidFill>
              </a:rPr>
              <a:t>actions will </a:t>
            </a:r>
            <a:r>
              <a:rPr lang="en-US" i="1" dirty="0">
                <a:solidFill>
                  <a:schemeClr val="bg1"/>
                </a:solidFill>
              </a:rPr>
              <a:t>likely </a:t>
            </a:r>
            <a:r>
              <a:rPr lang="en-US" dirty="0">
                <a:solidFill>
                  <a:schemeClr val="bg1"/>
                </a:solidFill>
              </a:rPr>
              <a:t>follow this timeline:</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cxnSp>
        <p:nvCxnSpPr>
          <p:cNvPr id="6" name="Straight Arrow Connector 5">
            <a:extLst>
              <a:ext uri="{FF2B5EF4-FFF2-40B4-BE49-F238E27FC236}">
                <a16:creationId xmlns:a16="http://schemas.microsoft.com/office/drawing/2014/main" id="{D6FDA32E-BA6C-CD86-B836-BFD4907124FB}"/>
              </a:ext>
            </a:extLst>
          </p:cNvPr>
          <p:cNvCxnSpPr/>
          <p:nvPr/>
        </p:nvCxnSpPr>
        <p:spPr>
          <a:xfrm>
            <a:off x="889702" y="3252998"/>
            <a:ext cx="1041259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814D65E-FECC-D104-C2FA-2C524DA02BBA}"/>
              </a:ext>
            </a:extLst>
          </p:cNvPr>
          <p:cNvSpPr txBox="1"/>
          <p:nvPr/>
        </p:nvSpPr>
        <p:spPr>
          <a:xfrm>
            <a:off x="399421" y="3401689"/>
            <a:ext cx="1754117" cy="1015663"/>
          </a:xfrm>
          <a:prstGeom prst="rect">
            <a:avLst/>
          </a:prstGeom>
          <a:solidFill>
            <a:srgbClr val="E4852F"/>
          </a:solidFill>
        </p:spPr>
        <p:txBody>
          <a:bodyPr wrap="square" rtlCol="0">
            <a:spAutoFit/>
          </a:bodyPr>
          <a:lstStyle/>
          <a:p>
            <a:pPr algn="ctr"/>
            <a:r>
              <a:rPr lang="en-US" sz="1200" b="1" dirty="0"/>
              <a:t>December 2024:</a:t>
            </a:r>
          </a:p>
          <a:p>
            <a:pPr algn="ctr"/>
            <a:r>
              <a:rPr lang="en-US" sz="1200" dirty="0"/>
              <a:t>USFWS 12-month findings released in Federal Register, with rule proposing listing.</a:t>
            </a:r>
          </a:p>
        </p:txBody>
      </p:sp>
      <p:sp>
        <p:nvSpPr>
          <p:cNvPr id="11" name="TextBox 10">
            <a:extLst>
              <a:ext uri="{FF2B5EF4-FFF2-40B4-BE49-F238E27FC236}">
                <a16:creationId xmlns:a16="http://schemas.microsoft.com/office/drawing/2014/main" id="{91D32487-5A68-EDDA-0017-87E8F234E0D8}"/>
              </a:ext>
            </a:extLst>
          </p:cNvPr>
          <p:cNvSpPr txBox="1"/>
          <p:nvPr/>
        </p:nvSpPr>
        <p:spPr>
          <a:xfrm>
            <a:off x="2208088" y="2766546"/>
            <a:ext cx="1503177" cy="1200329"/>
          </a:xfrm>
          <a:prstGeom prst="rect">
            <a:avLst/>
          </a:prstGeom>
          <a:solidFill>
            <a:srgbClr val="684459"/>
          </a:solidFill>
          <a:ln w="19050">
            <a:solidFill>
              <a:schemeClr val="bg1"/>
            </a:solidFill>
          </a:ln>
        </p:spPr>
        <p:txBody>
          <a:bodyPr wrap="square" rtlCol="0">
            <a:spAutoFit/>
          </a:bodyPr>
          <a:lstStyle/>
          <a:p>
            <a:pPr algn="ctr"/>
            <a:endParaRPr lang="en-US" sz="1200" dirty="0"/>
          </a:p>
          <a:p>
            <a:pPr algn="ctr"/>
            <a:r>
              <a:rPr lang="en-US" sz="1200" dirty="0"/>
              <a:t>60-day public comment period</a:t>
            </a:r>
          </a:p>
          <a:p>
            <a:pPr algn="ctr"/>
            <a:r>
              <a:rPr lang="en-US" sz="1200" b="1" dirty="0">
                <a:solidFill>
                  <a:schemeClr val="bg1"/>
                </a:solidFill>
                <a:highlight>
                  <a:srgbClr val="FFFF00"/>
                </a:highlight>
              </a:rPr>
              <a:t>(December 2024 -February 2025)</a:t>
            </a:r>
          </a:p>
          <a:p>
            <a:pPr algn="ctr"/>
            <a:endParaRPr lang="en-US" sz="1200" b="1" dirty="0"/>
          </a:p>
        </p:txBody>
      </p:sp>
      <p:cxnSp>
        <p:nvCxnSpPr>
          <p:cNvPr id="13" name="Straight Connector 12">
            <a:extLst>
              <a:ext uri="{FF2B5EF4-FFF2-40B4-BE49-F238E27FC236}">
                <a16:creationId xmlns:a16="http://schemas.microsoft.com/office/drawing/2014/main" id="{C09AAA8B-21EF-4065-FA8A-0F14B5411DAF}"/>
              </a:ext>
            </a:extLst>
          </p:cNvPr>
          <p:cNvCxnSpPr/>
          <p:nvPr/>
        </p:nvCxnSpPr>
        <p:spPr>
          <a:xfrm>
            <a:off x="1268326" y="3104307"/>
            <a:ext cx="0" cy="2973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C22D519-A3F2-7AC5-1A62-39FB05E03892}"/>
              </a:ext>
            </a:extLst>
          </p:cNvPr>
          <p:cNvSpPr txBox="1"/>
          <p:nvPr/>
        </p:nvSpPr>
        <p:spPr>
          <a:xfrm>
            <a:off x="3831061" y="2890932"/>
            <a:ext cx="4511773" cy="1015663"/>
          </a:xfrm>
          <a:prstGeom prst="rect">
            <a:avLst/>
          </a:prstGeom>
          <a:solidFill>
            <a:srgbClr val="684459"/>
          </a:solidFill>
        </p:spPr>
        <p:txBody>
          <a:bodyPr wrap="square" rtlCol="0">
            <a:spAutoFit/>
          </a:bodyPr>
          <a:lstStyle/>
          <a:p>
            <a:pPr algn="ctr"/>
            <a:endParaRPr lang="en-US" sz="1200" dirty="0"/>
          </a:p>
          <a:p>
            <a:pPr algn="ctr"/>
            <a:r>
              <a:rPr lang="en-US" sz="1200" dirty="0"/>
              <a:t>USFWS considers public comments and additional scientific information</a:t>
            </a:r>
          </a:p>
          <a:p>
            <a:pPr algn="ctr"/>
            <a:r>
              <a:rPr lang="en-US" sz="1200" dirty="0"/>
              <a:t>(February 2025-December 2025)</a:t>
            </a:r>
          </a:p>
          <a:p>
            <a:pPr algn="ctr"/>
            <a:endParaRPr lang="en-US" sz="1200" dirty="0"/>
          </a:p>
        </p:txBody>
      </p:sp>
      <p:sp>
        <p:nvSpPr>
          <p:cNvPr id="15" name="TextBox 14">
            <a:extLst>
              <a:ext uri="{FF2B5EF4-FFF2-40B4-BE49-F238E27FC236}">
                <a16:creationId xmlns:a16="http://schemas.microsoft.com/office/drawing/2014/main" id="{2656CD8E-49F9-1F94-6377-CBE8DED75E34}"/>
              </a:ext>
            </a:extLst>
          </p:cNvPr>
          <p:cNvSpPr txBox="1"/>
          <p:nvPr/>
        </p:nvSpPr>
        <p:spPr>
          <a:xfrm>
            <a:off x="8443601" y="3366711"/>
            <a:ext cx="1754117" cy="1384995"/>
          </a:xfrm>
          <a:prstGeom prst="rect">
            <a:avLst/>
          </a:prstGeom>
          <a:solidFill>
            <a:srgbClr val="E4852F"/>
          </a:solidFill>
        </p:spPr>
        <p:txBody>
          <a:bodyPr wrap="square" rtlCol="0">
            <a:spAutoFit/>
          </a:bodyPr>
          <a:lstStyle/>
          <a:p>
            <a:pPr algn="ctr"/>
            <a:r>
              <a:rPr lang="en-US" sz="1200" b="1" dirty="0"/>
              <a:t>December 2025:</a:t>
            </a:r>
          </a:p>
          <a:p>
            <a:pPr algn="ctr"/>
            <a:r>
              <a:rPr lang="en-US" sz="1200" dirty="0"/>
              <a:t>Final rule published in Federal Register, detailing the listing decision, critical habitat, and 4(d) rule (if applicable).  </a:t>
            </a:r>
          </a:p>
        </p:txBody>
      </p:sp>
      <p:sp>
        <p:nvSpPr>
          <p:cNvPr id="16" name="TextBox 15">
            <a:extLst>
              <a:ext uri="{FF2B5EF4-FFF2-40B4-BE49-F238E27FC236}">
                <a16:creationId xmlns:a16="http://schemas.microsoft.com/office/drawing/2014/main" id="{DF8BAADD-BE33-EADB-ED76-E149BE32C165}"/>
              </a:ext>
            </a:extLst>
          </p:cNvPr>
          <p:cNvSpPr txBox="1"/>
          <p:nvPr/>
        </p:nvSpPr>
        <p:spPr>
          <a:xfrm>
            <a:off x="10243252" y="3398764"/>
            <a:ext cx="1415347" cy="1200329"/>
          </a:xfrm>
          <a:prstGeom prst="rect">
            <a:avLst/>
          </a:prstGeom>
          <a:solidFill>
            <a:srgbClr val="E4852F"/>
          </a:solidFill>
        </p:spPr>
        <p:txBody>
          <a:bodyPr wrap="square" rtlCol="0">
            <a:spAutoFit/>
          </a:bodyPr>
          <a:lstStyle/>
          <a:p>
            <a:pPr algn="ctr"/>
            <a:r>
              <a:rPr lang="en-US" sz="1200" b="1" dirty="0"/>
              <a:t>January/February 2026:</a:t>
            </a:r>
          </a:p>
          <a:p>
            <a:pPr algn="ctr"/>
            <a:r>
              <a:rPr lang="en-US" sz="1200" dirty="0"/>
              <a:t>Final rule goes into effect 30-60 days after publishing in Federal Register.</a:t>
            </a:r>
          </a:p>
        </p:txBody>
      </p:sp>
      <p:cxnSp>
        <p:nvCxnSpPr>
          <p:cNvPr id="17" name="Straight Connector 16">
            <a:extLst>
              <a:ext uri="{FF2B5EF4-FFF2-40B4-BE49-F238E27FC236}">
                <a16:creationId xmlns:a16="http://schemas.microsoft.com/office/drawing/2014/main" id="{B8D3B5E6-D300-EC65-E68B-E31A3A8BE681}"/>
              </a:ext>
            </a:extLst>
          </p:cNvPr>
          <p:cNvCxnSpPr/>
          <p:nvPr/>
        </p:nvCxnSpPr>
        <p:spPr>
          <a:xfrm>
            <a:off x="10895763" y="3131618"/>
            <a:ext cx="0" cy="2973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69DEDC-AB93-DF3C-5250-D3894CAADF78}"/>
              </a:ext>
            </a:extLst>
          </p:cNvPr>
          <p:cNvCxnSpPr/>
          <p:nvPr/>
        </p:nvCxnSpPr>
        <p:spPr>
          <a:xfrm>
            <a:off x="9388697" y="3101382"/>
            <a:ext cx="0" cy="2973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7F28A01-1C84-03CC-D4B9-5EB67A5F7142}"/>
              </a:ext>
            </a:extLst>
          </p:cNvPr>
          <p:cNvSpPr txBox="1"/>
          <p:nvPr/>
        </p:nvSpPr>
        <p:spPr>
          <a:xfrm>
            <a:off x="4249754" y="4563808"/>
            <a:ext cx="2057400" cy="954107"/>
          </a:xfrm>
          <a:prstGeom prst="rect">
            <a:avLst/>
          </a:prstGeom>
          <a:noFill/>
        </p:spPr>
        <p:txBody>
          <a:bodyPr wrap="square" rtlCol="0">
            <a:spAutoFit/>
          </a:bodyPr>
          <a:lstStyle/>
          <a:p>
            <a:pPr algn="ctr"/>
            <a:r>
              <a:rPr lang="en-US" sz="2800" b="1" dirty="0">
                <a:solidFill>
                  <a:schemeClr val="bg1"/>
                </a:solidFill>
              </a:rPr>
              <a:t>Your input needed!</a:t>
            </a:r>
          </a:p>
        </p:txBody>
      </p:sp>
      <p:cxnSp>
        <p:nvCxnSpPr>
          <p:cNvPr id="25" name="Straight Arrow Connector 24">
            <a:extLst>
              <a:ext uri="{FF2B5EF4-FFF2-40B4-BE49-F238E27FC236}">
                <a16:creationId xmlns:a16="http://schemas.microsoft.com/office/drawing/2014/main" id="{F61063B9-E14F-E101-6FB4-7C5F4130C308}"/>
              </a:ext>
            </a:extLst>
          </p:cNvPr>
          <p:cNvCxnSpPr/>
          <p:nvPr/>
        </p:nvCxnSpPr>
        <p:spPr>
          <a:xfrm flipH="1" flipV="1">
            <a:off x="3634591" y="4058211"/>
            <a:ext cx="536117" cy="6199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582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Your voice matters!</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a:xfrm>
            <a:off x="609600" y="3154154"/>
            <a:ext cx="10972800" cy="2690075"/>
          </a:xfrm>
        </p:spPr>
        <p:txBody>
          <a:bodyPr>
            <a:normAutofit fontScale="77500" lnSpcReduction="20000"/>
          </a:bodyPr>
          <a:lstStyle/>
          <a:p>
            <a:r>
              <a:rPr lang="en-US" dirty="0">
                <a:solidFill>
                  <a:schemeClr val="bg1"/>
                </a:solidFill>
              </a:rPr>
              <a:t>Public comments will likely be open for </a:t>
            </a:r>
            <a:r>
              <a:rPr lang="en-US" b="1" dirty="0">
                <a:solidFill>
                  <a:schemeClr val="bg1"/>
                </a:solidFill>
              </a:rPr>
              <a:t>60 days after the 12-month-finding is released.</a:t>
            </a:r>
          </a:p>
          <a:p>
            <a:r>
              <a:rPr lang="en-US" b="1" dirty="0">
                <a:solidFill>
                  <a:schemeClr val="bg1"/>
                </a:solidFill>
              </a:rPr>
              <a:t>Public comments will be considered in shaping a potential 4(d) Rule</a:t>
            </a:r>
            <a:r>
              <a:rPr lang="en-US" dirty="0">
                <a:solidFill>
                  <a:schemeClr val="bg1"/>
                </a:solidFill>
              </a:rPr>
              <a:t>, which will allow for flexible regulatory actions that balance conservation needs and economic considerations.</a:t>
            </a:r>
          </a:p>
          <a:p>
            <a:r>
              <a:rPr lang="en-US" dirty="0">
                <a:solidFill>
                  <a:schemeClr val="bg1"/>
                </a:solidFill>
              </a:rPr>
              <a:t>Input from agriculture stakeholders will be crucial to help the USFWS determine a course of action that supports monarch butterfly conservation and sustainable land use</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
        <p:nvSpPr>
          <p:cNvPr id="5" name="TextBox 4">
            <a:extLst>
              <a:ext uri="{FF2B5EF4-FFF2-40B4-BE49-F238E27FC236}">
                <a16:creationId xmlns:a16="http://schemas.microsoft.com/office/drawing/2014/main" id="{FD5DF262-7F2A-5DDE-8334-FA921C9C543E}"/>
              </a:ext>
            </a:extLst>
          </p:cNvPr>
          <p:cNvSpPr txBox="1"/>
          <p:nvPr/>
        </p:nvSpPr>
        <p:spPr>
          <a:xfrm>
            <a:off x="1358900" y="1271516"/>
            <a:ext cx="9448800" cy="1646605"/>
          </a:xfrm>
          <a:prstGeom prst="rect">
            <a:avLst/>
          </a:prstGeom>
          <a:solidFill>
            <a:srgbClr val="E4852F"/>
          </a:solidFill>
          <a:ln>
            <a:solidFill>
              <a:srgbClr val="684459"/>
            </a:solidFill>
          </a:ln>
        </p:spPr>
        <p:txBody>
          <a:bodyPr wrap="square" rtlCol="0">
            <a:spAutoFit/>
          </a:bodyPr>
          <a:lstStyle/>
          <a:p>
            <a:pPr marL="0" indent="0" algn="ctr">
              <a:buNone/>
            </a:pPr>
            <a:endParaRPr lang="en-US" sz="700" dirty="0">
              <a:latin typeface="Avenir Light"/>
            </a:endParaRPr>
          </a:p>
          <a:p>
            <a:pPr algn="ctr"/>
            <a:r>
              <a:rPr lang="en-US" sz="2800" dirty="0"/>
              <a:t>If the USFWS finds an ESA listing of the monarch butterfly to be warranted, </a:t>
            </a:r>
            <a:r>
              <a:rPr lang="en-US" sz="2800" b="1" dirty="0"/>
              <a:t>Farmers for Monarchs strongly encourages farmers to participate in the public comment process.</a:t>
            </a:r>
          </a:p>
          <a:p>
            <a:pPr marL="0" indent="0" algn="ctr">
              <a:buNone/>
            </a:pPr>
            <a:endParaRPr lang="en-US" sz="1000" dirty="0">
              <a:latin typeface="Avenir Light"/>
            </a:endParaRPr>
          </a:p>
        </p:txBody>
      </p:sp>
    </p:spTree>
    <p:extLst>
      <p:ext uri="{BB962C8B-B14F-4D97-AF65-F5344CB8AC3E}">
        <p14:creationId xmlns:p14="http://schemas.microsoft.com/office/powerpoint/2010/main" val="302934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What next?</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a:xfrm>
            <a:off x="609600" y="1600201"/>
            <a:ext cx="10972800" cy="4244028"/>
          </a:xfrm>
        </p:spPr>
        <p:txBody>
          <a:bodyPr>
            <a:normAutofit fontScale="77500" lnSpcReduction="20000"/>
          </a:bodyPr>
          <a:lstStyle/>
          <a:p>
            <a:r>
              <a:rPr lang="en-US" dirty="0">
                <a:solidFill>
                  <a:schemeClr val="bg1"/>
                </a:solidFill>
              </a:rPr>
              <a:t>Stay tuned for the USFWS’s decision to be released via the Federal Register, likely in early December 2024.</a:t>
            </a:r>
          </a:p>
          <a:p>
            <a:r>
              <a:rPr lang="en-US" b="1" dirty="0">
                <a:solidFill>
                  <a:schemeClr val="bg1"/>
                </a:solidFill>
              </a:rPr>
              <a:t>Look for updates from Farmers for Monarchs </a:t>
            </a:r>
            <a:r>
              <a:rPr lang="en-US" dirty="0">
                <a:solidFill>
                  <a:schemeClr val="bg1"/>
                </a:solidFill>
              </a:rPr>
              <a:t>via the </a:t>
            </a:r>
            <a:r>
              <a:rPr lang="en-US" dirty="0">
                <a:solidFill>
                  <a:schemeClr val="bg1"/>
                </a:solidFill>
                <a:hlinkClick r:id="rId3"/>
              </a:rPr>
              <a:t>Farmers for Monarchs ESA Listing Decision landing page</a:t>
            </a:r>
            <a:r>
              <a:rPr lang="en-US" dirty="0">
                <a:solidFill>
                  <a:schemeClr val="bg1"/>
                </a:solidFill>
              </a:rPr>
              <a:t> and member organization communications.</a:t>
            </a:r>
          </a:p>
          <a:p>
            <a:r>
              <a:rPr lang="en-US" b="1" dirty="0">
                <a:solidFill>
                  <a:schemeClr val="bg1"/>
                </a:solidFill>
              </a:rPr>
              <a:t>Farmers for Monarchs is here for you! </a:t>
            </a:r>
            <a:r>
              <a:rPr lang="en-US" dirty="0">
                <a:solidFill>
                  <a:schemeClr val="bg1"/>
                </a:solidFill>
              </a:rPr>
              <a:t>After the decision from the USFWS is released, our team plans to share:</a:t>
            </a:r>
          </a:p>
          <a:p>
            <a:pPr lvl="1"/>
            <a:r>
              <a:rPr lang="en-US" dirty="0">
                <a:solidFill>
                  <a:schemeClr val="bg1"/>
                </a:solidFill>
              </a:rPr>
              <a:t>An explanation of the 12-month-findings and any proposed rules.</a:t>
            </a:r>
          </a:p>
          <a:p>
            <a:pPr lvl="1"/>
            <a:r>
              <a:rPr lang="en-US" dirty="0">
                <a:solidFill>
                  <a:schemeClr val="bg1"/>
                </a:solidFill>
              </a:rPr>
              <a:t>Details of how to participate in the public comment period, if applicable.</a:t>
            </a:r>
          </a:p>
          <a:p>
            <a:pPr lvl="1"/>
            <a:r>
              <a:rPr lang="en-US" dirty="0">
                <a:solidFill>
                  <a:schemeClr val="bg1"/>
                </a:solidFill>
              </a:rPr>
              <a:t>Relevant areas of any proposed rules for farmers and landowners to consider in their public comments, if applicable.</a:t>
            </a:r>
          </a:p>
          <a:p>
            <a:r>
              <a:rPr lang="en-US" dirty="0">
                <a:solidFill>
                  <a:schemeClr val="bg1"/>
                </a:solidFill>
              </a:rPr>
              <a:t>Regardless of any potential listing decision, we encourage farmers to participate in </a:t>
            </a:r>
            <a:r>
              <a:rPr lang="en-US" dirty="0">
                <a:solidFill>
                  <a:schemeClr val="bg1"/>
                </a:solidFill>
                <a:hlinkClick r:id="rId4"/>
              </a:rPr>
              <a:t>voluntary conservation efforts for monarchs and pollinators</a:t>
            </a:r>
            <a:r>
              <a:rPr lang="en-US" dirty="0">
                <a:solidFill>
                  <a:schemeClr val="bg1"/>
                </a:solidFill>
              </a:rPr>
              <a:t>.</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5"/>
              <a:stretch>
                <a:fillRect/>
              </a:stretch>
            </p:blipFill>
          </mc:Choice>
          <mc:Fallback>
            <p:blipFill>
              <a:blip r:embed="rId6"/>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7"/>
          <a:srcRect l="8276" t="12049" r="8648" b="7776"/>
          <a:stretch/>
        </p:blipFill>
        <p:spPr>
          <a:xfrm>
            <a:off x="5676517" y="6004220"/>
            <a:ext cx="838965" cy="809662"/>
          </a:xfrm>
          <a:prstGeom prst="rect">
            <a:avLst/>
          </a:prstGeom>
        </p:spPr>
      </p:pic>
    </p:spTree>
    <p:extLst>
      <p:ext uri="{BB962C8B-B14F-4D97-AF65-F5344CB8AC3E}">
        <p14:creationId xmlns:p14="http://schemas.microsoft.com/office/powerpoint/2010/main" val="1811667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3DC26-C2BC-2BD3-9925-629365DC1680}"/>
              </a:ext>
            </a:extLst>
          </p:cNvPr>
          <p:cNvSpPr>
            <a:spLocks noGrp="1"/>
          </p:cNvSpPr>
          <p:nvPr>
            <p:ph type="ctrTitle"/>
          </p:nvPr>
        </p:nvSpPr>
        <p:spPr>
          <a:xfrm>
            <a:off x="1171574" y="2219404"/>
            <a:ext cx="9848850" cy="3314683"/>
          </a:xfrm>
        </p:spPr>
        <p:txBody>
          <a:bodyPr>
            <a:normAutofit/>
          </a:bodyPr>
          <a:lstStyle/>
          <a:p>
            <a:r>
              <a:rPr lang="en-US" dirty="0">
                <a:solidFill>
                  <a:srgbClr val="E4852F"/>
                </a:solidFill>
                <a:latin typeface="Arial Black" panose="020B0A04020102020204" pitchFamily="34" charset="0"/>
              </a:rPr>
              <a:t>Thank you for continuing to support the monarch butterfly, farmers, ranchers, and landowners.</a:t>
            </a:r>
            <a:endParaRPr lang="en-US" dirty="0">
              <a:solidFill>
                <a:srgbClr val="684459"/>
              </a:solidFill>
              <a:latin typeface="Arial Black" panose="020B0A04020102020204" pitchFamily="34" charset="0"/>
            </a:endParaRPr>
          </a:p>
        </p:txBody>
      </p:sp>
      <p:pic>
        <p:nvPicPr>
          <p:cNvPr id="9" name="Picture 8" descr="A logo with a butterfly and flowers&#10;&#10;Description automatically generated">
            <a:extLst>
              <a:ext uri="{FF2B5EF4-FFF2-40B4-BE49-F238E27FC236}">
                <a16:creationId xmlns:a16="http://schemas.microsoft.com/office/drawing/2014/main" id="{E252AFE9-BFA3-08C5-BC93-B88124F7673D}"/>
              </a:ext>
            </a:extLst>
          </p:cNvPr>
          <p:cNvPicPr>
            <a:picLocks noChangeAspect="1"/>
          </p:cNvPicPr>
          <p:nvPr/>
        </p:nvPicPr>
        <p:blipFill rotWithShape="1">
          <a:blip r:embed="rId3"/>
          <a:srcRect l="8276" t="12049" r="8648" b="7776"/>
          <a:stretch/>
        </p:blipFill>
        <p:spPr>
          <a:xfrm>
            <a:off x="4948731" y="371920"/>
            <a:ext cx="2294538" cy="2214395"/>
          </a:xfrm>
          <a:prstGeom prst="rect">
            <a:avLst/>
          </a:prstGeom>
        </p:spPr>
      </p:pic>
      <p:cxnSp>
        <p:nvCxnSpPr>
          <p:cNvPr id="7" name="Straight Connector 6">
            <a:extLst>
              <a:ext uri="{FF2B5EF4-FFF2-40B4-BE49-F238E27FC236}">
                <a16:creationId xmlns:a16="http://schemas.microsoft.com/office/drawing/2014/main" id="{7503A7CF-F86E-7535-A0F4-FD885C4BBA48}"/>
              </a:ext>
            </a:extLst>
          </p:cNvPr>
          <p:cNvCxnSpPr>
            <a:cxnSpLocks/>
          </p:cNvCxnSpPr>
          <p:nvPr/>
        </p:nvCxnSpPr>
        <p:spPr>
          <a:xfrm flipH="1">
            <a:off x="579120" y="5761079"/>
            <a:ext cx="11054080" cy="0"/>
          </a:xfrm>
          <a:prstGeom prst="line">
            <a:avLst/>
          </a:prstGeom>
          <a:ln>
            <a:solidFill>
              <a:srgbClr val="684459"/>
            </a:solidFill>
          </a:ln>
        </p:spPr>
        <p:style>
          <a:lnRef idx="1">
            <a:schemeClr val="accent6"/>
          </a:lnRef>
          <a:fillRef idx="0">
            <a:schemeClr val="accent6"/>
          </a:fillRef>
          <a:effectRef idx="0">
            <a:schemeClr val="accent6"/>
          </a:effectRef>
          <a:fontRef idx="minor">
            <a:schemeClr val="tx1"/>
          </a:fontRef>
        </p:style>
      </p:cxnSp>
      <p:pic>
        <p:nvPicPr>
          <p:cNvPr id="2" name="Picture 1" descr="KPC_logo horiz_CMYK_FFO.eps">
            <a:extLst>
              <a:ext uri="{FF2B5EF4-FFF2-40B4-BE49-F238E27FC236}">
                <a16:creationId xmlns:a16="http://schemas.microsoft.com/office/drawing/2014/main" id="{C82A31D9-6846-BD59-4EDA-D4A4C8D7A842}"/>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4677179" y="5894000"/>
            <a:ext cx="2837641" cy="592077"/>
          </a:xfrm>
          <a:prstGeom prst="rect">
            <a:avLst/>
          </a:prstGeom>
        </p:spPr>
      </p:pic>
      <p:sp>
        <p:nvSpPr>
          <p:cNvPr id="10" name="Date Placeholder 9">
            <a:extLst>
              <a:ext uri="{FF2B5EF4-FFF2-40B4-BE49-F238E27FC236}">
                <a16:creationId xmlns:a16="http://schemas.microsoft.com/office/drawing/2014/main" id="{FC689610-C480-518D-1E4E-530DDA2AC7DF}"/>
              </a:ext>
            </a:extLst>
          </p:cNvPr>
          <p:cNvSpPr>
            <a:spLocks noGrp="1"/>
          </p:cNvSpPr>
          <p:nvPr>
            <p:ph type="dt" sz="half" idx="10"/>
          </p:nvPr>
        </p:nvSpPr>
        <p:spPr/>
        <p:txBody>
          <a:bodyPr/>
          <a:lstStyle/>
          <a:p>
            <a:fld id="{971ED058-171C-4A63-AB7E-14777AF0DE73}" type="datetime1">
              <a:rPr lang="en-US" smtClean="0"/>
              <a:t>11/11/2024</a:t>
            </a:fld>
            <a:endParaRPr lang="en-US"/>
          </a:p>
        </p:txBody>
      </p:sp>
    </p:spTree>
    <p:extLst>
      <p:ext uri="{BB962C8B-B14F-4D97-AF65-F5344CB8AC3E}">
        <p14:creationId xmlns:p14="http://schemas.microsoft.com/office/powerpoint/2010/main" val="220584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787626"/>
          </a:xfrm>
        </p:spPr>
        <p:txBody>
          <a:bodyPr>
            <a:noAutofit/>
          </a:bodyPr>
          <a:lstStyle/>
          <a:p>
            <a:pPr algn="ctr"/>
            <a:r>
              <a:rPr lang="en-US" sz="3200" b="1" cap="all" spc="300" dirty="0">
                <a:solidFill>
                  <a:srgbClr val="684459"/>
                </a:solidFill>
                <a:latin typeface="Avenir Light"/>
                <a:cs typeface="Adobe Garamond Pro"/>
              </a:rPr>
              <a:t>In this presentation:</a:t>
            </a:r>
          </a:p>
        </p:txBody>
      </p:sp>
      <p:sp>
        <p:nvSpPr>
          <p:cNvPr id="3" name="Content Placeholder 2"/>
          <p:cNvSpPr>
            <a:spLocks noGrp="1"/>
          </p:cNvSpPr>
          <p:nvPr>
            <p:ph idx="1"/>
          </p:nvPr>
        </p:nvSpPr>
        <p:spPr>
          <a:xfrm>
            <a:off x="609600" y="1877521"/>
            <a:ext cx="10972800" cy="3712937"/>
          </a:xfrm>
        </p:spPr>
        <p:txBody>
          <a:bodyPr>
            <a:normAutofit/>
          </a:bodyPr>
          <a:lstStyle/>
          <a:p>
            <a:r>
              <a:rPr lang="en-US" sz="2400" dirty="0">
                <a:solidFill>
                  <a:schemeClr val="bg1"/>
                </a:solidFill>
                <a:cs typeface="Adobe Garamond Pro"/>
              </a:rPr>
              <a:t>An outline of upcoming Endangered Species Act (ESA) Listing decisions pertaining to the monarch butterfly.</a:t>
            </a:r>
          </a:p>
          <a:p>
            <a:r>
              <a:rPr lang="en-US" sz="2400" dirty="0">
                <a:solidFill>
                  <a:schemeClr val="bg1"/>
                </a:solidFill>
                <a:cs typeface="Adobe Garamond Pro"/>
              </a:rPr>
              <a:t>Background information on the monarch butterfly ESA Listing decisions, to-date.</a:t>
            </a:r>
          </a:p>
          <a:p>
            <a:r>
              <a:rPr lang="en-US" sz="2400" dirty="0">
                <a:solidFill>
                  <a:schemeClr val="bg1"/>
                </a:solidFill>
                <a:cs typeface="Adobe Garamond Pro"/>
              </a:rPr>
              <a:t>An explanation of the ESA Listing process, including the 4(d) rule.</a:t>
            </a:r>
          </a:p>
          <a:p>
            <a:r>
              <a:rPr lang="en-US" sz="2400" dirty="0">
                <a:solidFill>
                  <a:schemeClr val="bg1"/>
                </a:solidFill>
                <a:cs typeface="Adobe Garamond Pro"/>
              </a:rPr>
              <a:t>A provisional timeline, </a:t>
            </a:r>
            <a:r>
              <a:rPr lang="en-US" sz="2400" i="1" dirty="0">
                <a:solidFill>
                  <a:schemeClr val="bg1"/>
                </a:solidFill>
                <a:cs typeface="Adobe Garamond Pro"/>
              </a:rPr>
              <a:t>if </a:t>
            </a:r>
            <a:r>
              <a:rPr lang="en-US" sz="2400" dirty="0">
                <a:solidFill>
                  <a:schemeClr val="bg1"/>
                </a:solidFill>
                <a:cs typeface="Adobe Garamond Pro"/>
              </a:rPr>
              <a:t>the USFWS finds the monarch butterfly ESA Listing still warranted.</a:t>
            </a:r>
          </a:p>
          <a:p>
            <a:r>
              <a:rPr lang="en-US" sz="2400" dirty="0">
                <a:solidFill>
                  <a:schemeClr val="bg1"/>
                </a:solidFill>
              </a:rPr>
              <a:t>Recommended actions for farmers, ranchers, and landowners to take before and after the ESA Listing decision is released.</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Tree>
    <p:extLst>
      <p:ext uri="{BB962C8B-B14F-4D97-AF65-F5344CB8AC3E}">
        <p14:creationId xmlns:p14="http://schemas.microsoft.com/office/powerpoint/2010/main" val="353107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About Farmers for Monarchs</a:t>
            </a:r>
          </a:p>
        </p:txBody>
      </p:sp>
      <p:sp>
        <p:nvSpPr>
          <p:cNvPr id="3" name="Content Placeholder 2"/>
          <p:cNvSpPr>
            <a:spLocks noGrp="1"/>
          </p:cNvSpPr>
          <p:nvPr>
            <p:ph sz="half" idx="1"/>
          </p:nvPr>
        </p:nvSpPr>
        <p:spPr>
          <a:xfrm>
            <a:off x="6273799" y="1436361"/>
            <a:ext cx="5384800" cy="4230367"/>
          </a:xfrm>
          <a:ln>
            <a:noFill/>
          </a:ln>
        </p:spPr>
        <p:txBody>
          <a:bodyPr>
            <a:normAutofit fontScale="92500" lnSpcReduction="20000"/>
          </a:bodyPr>
          <a:lstStyle/>
          <a:p>
            <a:pPr marL="0" indent="0">
              <a:buNone/>
            </a:pPr>
            <a:r>
              <a:rPr lang="en-US" sz="2800" dirty="0">
                <a:solidFill>
                  <a:schemeClr val="bg1"/>
                </a:solidFill>
                <a:cs typeface="Adobe Garamond Pro"/>
              </a:rPr>
              <a:t>Farmers for Monarchs is a collaborative organization utilizing the expertise and experience of our members to:</a:t>
            </a:r>
          </a:p>
          <a:p>
            <a:pPr lvl="1"/>
            <a:r>
              <a:rPr lang="en-US" sz="2400" dirty="0">
                <a:solidFill>
                  <a:schemeClr val="bg1"/>
                </a:solidFill>
                <a:cs typeface="Adobe Garamond Pro"/>
              </a:rPr>
              <a:t>Identify agricultural and conservation practices to support healthy monarch populations</a:t>
            </a:r>
          </a:p>
          <a:p>
            <a:pPr lvl="1"/>
            <a:r>
              <a:rPr lang="en-US" sz="2400" dirty="0">
                <a:solidFill>
                  <a:schemeClr val="bg1"/>
                </a:solidFill>
                <a:cs typeface="Adobe Garamond Pro"/>
              </a:rPr>
              <a:t>Increase awareness of those strategies with the agricultural community and other interested parties</a:t>
            </a:r>
          </a:p>
          <a:p>
            <a:pPr lvl="1"/>
            <a:r>
              <a:rPr lang="en-US" sz="2400" dirty="0">
                <a:solidFill>
                  <a:schemeClr val="bg1"/>
                </a:solidFill>
                <a:cs typeface="Adobe Garamond Pro"/>
              </a:rPr>
              <a:t>Promote the implementation of practices that will support monarch butterfly populations in agricultural landscapes</a:t>
            </a:r>
          </a:p>
        </p:txBody>
      </p:sp>
      <p:sp>
        <p:nvSpPr>
          <p:cNvPr id="5" name="Content Placeholder 4">
            <a:extLst>
              <a:ext uri="{FF2B5EF4-FFF2-40B4-BE49-F238E27FC236}">
                <a16:creationId xmlns:a16="http://schemas.microsoft.com/office/drawing/2014/main" id="{CA3CBDCC-A998-2FF5-43A0-D929ABDE60BE}"/>
              </a:ext>
            </a:extLst>
          </p:cNvPr>
          <p:cNvSpPr>
            <a:spLocks noGrp="1"/>
          </p:cNvSpPr>
          <p:nvPr>
            <p:ph sz="half" idx="2"/>
          </p:nvPr>
        </p:nvSpPr>
        <p:spPr>
          <a:xfrm>
            <a:off x="609600" y="4295787"/>
            <a:ext cx="5384800" cy="1286388"/>
          </a:xfrm>
          <a:ln>
            <a:solidFill>
              <a:srgbClr val="684459"/>
            </a:solidFill>
          </a:ln>
        </p:spPr>
        <p:txBody>
          <a:bodyPr>
            <a:normAutofit fontScale="92500" lnSpcReduction="20000"/>
          </a:bodyPr>
          <a:lstStyle/>
          <a:p>
            <a:pPr marL="0" indent="0" algn="ctr">
              <a:buNone/>
            </a:pPr>
            <a:r>
              <a:rPr lang="en-US" sz="2400" dirty="0">
                <a:solidFill>
                  <a:schemeClr val="bg1"/>
                </a:solidFill>
                <a:cs typeface="Adobe Garamond Pro"/>
              </a:rPr>
              <a:t>Farmers for Monarchs is an initiative of Keystone Policy Center, a non-profit organization committed to driving actionable, shared solutions to contentious challenges.</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
        <p:nvSpPr>
          <p:cNvPr id="10" name="TextBox 9">
            <a:extLst>
              <a:ext uri="{FF2B5EF4-FFF2-40B4-BE49-F238E27FC236}">
                <a16:creationId xmlns:a16="http://schemas.microsoft.com/office/drawing/2014/main" id="{3FA72D4C-6C83-BEA0-FE41-E51CF8C79BE0}"/>
              </a:ext>
            </a:extLst>
          </p:cNvPr>
          <p:cNvSpPr txBox="1"/>
          <p:nvPr/>
        </p:nvSpPr>
        <p:spPr>
          <a:xfrm>
            <a:off x="609600" y="1412876"/>
            <a:ext cx="5410199" cy="2646878"/>
          </a:xfrm>
          <a:prstGeom prst="rect">
            <a:avLst/>
          </a:prstGeom>
          <a:solidFill>
            <a:srgbClr val="684459"/>
          </a:solidFill>
        </p:spPr>
        <p:txBody>
          <a:bodyPr wrap="square" rtlCol="0">
            <a:spAutoFit/>
          </a:bodyPr>
          <a:lstStyle/>
          <a:p>
            <a:pPr algn="ctr"/>
            <a:r>
              <a:rPr lang="en-US" sz="2400" b="1" cap="all" spc="300" dirty="0">
                <a:latin typeface="Avenir Light"/>
                <a:cs typeface="Adobe Garamond Pro"/>
              </a:rPr>
              <a:t>Our approach</a:t>
            </a:r>
          </a:p>
          <a:p>
            <a:pPr algn="ctr"/>
            <a:endParaRPr lang="en-US" sz="1200" cap="all" spc="300" dirty="0">
              <a:latin typeface="Avenir Light"/>
            </a:endParaRPr>
          </a:p>
          <a:p>
            <a:pPr algn="ctr"/>
            <a:r>
              <a:rPr lang="en-US" sz="2400" dirty="0">
                <a:latin typeface="Avenir Light"/>
              </a:rPr>
              <a:t>Farmers for Monarchs is committed to making progress through voluntary efforts to restore, enhance, and protect monarch habitat while maintaining productive agricultural operations.</a:t>
            </a:r>
          </a:p>
          <a:p>
            <a:pPr algn="ctr"/>
            <a:endParaRPr lang="en-US" sz="1000" dirty="0">
              <a:latin typeface="Georgia" panose="02040502050405020303" pitchFamily="18" charset="0"/>
            </a:endParaRPr>
          </a:p>
        </p:txBody>
      </p:sp>
    </p:spTree>
    <p:extLst>
      <p:ext uri="{BB962C8B-B14F-4D97-AF65-F5344CB8AC3E}">
        <p14:creationId xmlns:p14="http://schemas.microsoft.com/office/powerpoint/2010/main" val="108185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296" y="-1449"/>
            <a:ext cx="10972800" cy="1143000"/>
          </a:xfrm>
        </p:spPr>
        <p:txBody>
          <a:bodyPr>
            <a:normAutofit/>
          </a:bodyPr>
          <a:lstStyle/>
          <a:p>
            <a:r>
              <a:rPr lang="en-US" sz="2800" cap="all" spc="300" dirty="0">
                <a:solidFill>
                  <a:srgbClr val="684459"/>
                </a:solidFill>
                <a:latin typeface="Avenir Light"/>
                <a:cs typeface="Adobe Garamond Pro"/>
              </a:rPr>
              <a:t>Farmers for Monarchs members</a:t>
            </a:r>
          </a:p>
        </p:txBody>
      </p:sp>
      <p:sp>
        <p:nvSpPr>
          <p:cNvPr id="5" name="Content Placeholder 4">
            <a:extLst>
              <a:ext uri="{FF2B5EF4-FFF2-40B4-BE49-F238E27FC236}">
                <a16:creationId xmlns:a16="http://schemas.microsoft.com/office/drawing/2014/main" id="{035D01E2-9CF0-1CCE-9E42-130764289212}"/>
              </a:ext>
            </a:extLst>
          </p:cNvPr>
          <p:cNvSpPr>
            <a:spLocks noGrp="1"/>
          </p:cNvSpPr>
          <p:nvPr>
            <p:ph sz="half" idx="1"/>
          </p:nvPr>
        </p:nvSpPr>
        <p:spPr>
          <a:xfrm>
            <a:off x="200992" y="1136375"/>
            <a:ext cx="5495235" cy="4882482"/>
          </a:xfrm>
        </p:spPr>
        <p:txBody>
          <a:bodyPr vert="horz" lIns="91440" tIns="45720" rIns="91440" bIns="45720" rtlCol="0" anchor="t">
            <a:normAutofit fontScale="77500" lnSpcReduction="20000"/>
          </a:bodyPr>
          <a:lstStyle/>
          <a:p>
            <a:pPr marL="0" indent="0">
              <a:buNone/>
            </a:pPr>
            <a:r>
              <a:rPr lang="en-US" sz="2700" dirty="0">
                <a:solidFill>
                  <a:schemeClr val="bg1"/>
                </a:solidFill>
                <a:cs typeface="Times New Roman"/>
              </a:rPr>
              <a:t>American Farm Bureau Federation</a:t>
            </a:r>
          </a:p>
          <a:p>
            <a:pPr marL="0" indent="0">
              <a:buNone/>
            </a:pPr>
            <a:r>
              <a:rPr lang="en-US" sz="2700" dirty="0">
                <a:solidFill>
                  <a:schemeClr val="bg1"/>
                </a:solidFill>
                <a:cs typeface="Times New Roman"/>
              </a:rPr>
              <a:t>American Soybean Association</a:t>
            </a:r>
          </a:p>
          <a:p>
            <a:pPr marL="0" indent="0">
              <a:buNone/>
            </a:pPr>
            <a:r>
              <a:rPr lang="en-US" sz="2700" dirty="0">
                <a:solidFill>
                  <a:schemeClr val="bg1"/>
                </a:solidFill>
                <a:cs typeface="Times New Roman"/>
              </a:rPr>
              <a:t>BASF Corporation</a:t>
            </a:r>
          </a:p>
          <a:p>
            <a:pPr marL="0" indent="0">
              <a:buNone/>
            </a:pPr>
            <a:r>
              <a:rPr lang="en-US" sz="2700" dirty="0">
                <a:solidFill>
                  <a:schemeClr val="bg1"/>
                </a:solidFill>
                <a:cs typeface="Times New Roman"/>
              </a:rPr>
              <a:t>Bayer Crop Science</a:t>
            </a:r>
          </a:p>
          <a:p>
            <a:pPr marL="0" indent="0">
              <a:buNone/>
            </a:pPr>
            <a:r>
              <a:rPr lang="en-US" sz="2700" dirty="0">
                <a:solidFill>
                  <a:schemeClr val="bg1"/>
                </a:solidFill>
                <a:cs typeface="Times New Roman"/>
              </a:rPr>
              <a:t>Bee and Butterfly Habitat Fund</a:t>
            </a:r>
          </a:p>
          <a:p>
            <a:pPr marL="0" indent="0">
              <a:buNone/>
            </a:pPr>
            <a:r>
              <a:rPr lang="en-US" sz="2700" dirty="0">
                <a:solidFill>
                  <a:schemeClr val="bg1"/>
                </a:solidFill>
                <a:cs typeface="Times New Roman"/>
              </a:rPr>
              <a:t>Corn Refiners Association</a:t>
            </a:r>
          </a:p>
          <a:p>
            <a:pPr marL="0" indent="0">
              <a:buNone/>
            </a:pPr>
            <a:r>
              <a:rPr lang="en-US" sz="2700" dirty="0">
                <a:solidFill>
                  <a:schemeClr val="bg1"/>
                </a:solidFill>
                <a:cs typeface="Times New Roman"/>
              </a:rPr>
              <a:t>Corteva Agriscience</a:t>
            </a:r>
          </a:p>
          <a:p>
            <a:pPr marL="0" indent="0">
              <a:buNone/>
            </a:pPr>
            <a:r>
              <a:rPr lang="en-US" sz="2700" dirty="0">
                <a:solidFill>
                  <a:schemeClr val="bg1"/>
                </a:solidFill>
                <a:cs typeface="Times New Roman"/>
              </a:rPr>
              <a:t>Environmental Defense Fund</a:t>
            </a:r>
          </a:p>
          <a:p>
            <a:pPr marL="0" indent="0">
              <a:buNone/>
            </a:pPr>
            <a:r>
              <a:rPr lang="en-US" sz="2700" dirty="0">
                <a:solidFill>
                  <a:schemeClr val="bg1"/>
                </a:solidFill>
                <a:cs typeface="Times New Roman"/>
              </a:rPr>
              <a:t>FMC Corporation</a:t>
            </a:r>
          </a:p>
          <a:p>
            <a:pPr marL="0" indent="0">
              <a:buNone/>
            </a:pPr>
            <a:r>
              <a:rPr lang="en-US" sz="2700" dirty="0">
                <a:solidFill>
                  <a:schemeClr val="bg1"/>
                </a:solidFill>
                <a:cs typeface="Times New Roman"/>
              </a:rPr>
              <a:t>Iowa State University</a:t>
            </a:r>
          </a:p>
          <a:p>
            <a:pPr marL="0" indent="0">
              <a:buNone/>
            </a:pPr>
            <a:r>
              <a:rPr lang="en-US" sz="2700" dirty="0">
                <a:solidFill>
                  <a:schemeClr val="bg1"/>
                </a:solidFill>
                <a:cs typeface="Times New Roman"/>
              </a:rPr>
              <a:t>Monarch Watch - University of Kansas</a:t>
            </a:r>
          </a:p>
          <a:p>
            <a:pPr>
              <a:buNone/>
            </a:pPr>
            <a:endParaRPr lang="en-US" sz="2700" dirty="0">
              <a:solidFill>
                <a:schemeClr val="bg1"/>
              </a:solidFill>
              <a:cs typeface="Times New Roman"/>
            </a:endParaRPr>
          </a:p>
        </p:txBody>
      </p:sp>
      <p:sp>
        <p:nvSpPr>
          <p:cNvPr id="6" name="Content Placeholder 5">
            <a:extLst>
              <a:ext uri="{FF2B5EF4-FFF2-40B4-BE49-F238E27FC236}">
                <a16:creationId xmlns:a16="http://schemas.microsoft.com/office/drawing/2014/main" id="{D3B73437-78CC-46AA-1128-12D2FF578E3C}"/>
              </a:ext>
            </a:extLst>
          </p:cNvPr>
          <p:cNvSpPr>
            <a:spLocks noGrp="1"/>
          </p:cNvSpPr>
          <p:nvPr>
            <p:ph sz="half" idx="2"/>
          </p:nvPr>
        </p:nvSpPr>
        <p:spPr>
          <a:xfrm>
            <a:off x="6120296" y="992810"/>
            <a:ext cx="5716104" cy="4823121"/>
          </a:xfrm>
        </p:spPr>
        <p:txBody>
          <a:bodyPr vert="horz" lIns="91440" tIns="45720" rIns="91440" bIns="45720" rtlCol="0" anchor="t">
            <a:normAutofit fontScale="77500" lnSpcReduction="20000"/>
          </a:bodyPr>
          <a:lstStyle/>
          <a:p>
            <a:pPr marL="0" indent="0">
              <a:buNone/>
            </a:pPr>
            <a:r>
              <a:rPr lang="en-US" sz="2700" dirty="0">
                <a:solidFill>
                  <a:schemeClr val="bg1"/>
                </a:solidFill>
                <a:cs typeface="Times New Roman"/>
              </a:rPr>
              <a:t>Monarch Joint Venture</a:t>
            </a:r>
          </a:p>
          <a:p>
            <a:pPr marL="0" indent="0">
              <a:buNone/>
            </a:pPr>
            <a:r>
              <a:rPr lang="en-US" sz="2700" dirty="0">
                <a:solidFill>
                  <a:schemeClr val="bg1"/>
                </a:solidFill>
                <a:cs typeface="Times New Roman"/>
              </a:rPr>
              <a:t>National Association of Wheat Growers</a:t>
            </a:r>
            <a:endParaRPr lang="en-US" sz="2700">
              <a:solidFill>
                <a:schemeClr val="bg1"/>
              </a:solidFill>
              <a:cs typeface="Times New Roman"/>
            </a:endParaRPr>
          </a:p>
          <a:p>
            <a:pPr marL="0" indent="0">
              <a:buNone/>
            </a:pPr>
            <a:r>
              <a:rPr lang="en-US" sz="2700" dirty="0">
                <a:solidFill>
                  <a:schemeClr val="bg1"/>
                </a:solidFill>
                <a:cs typeface="Times New Roman"/>
              </a:rPr>
              <a:t>National Corn Growers Association</a:t>
            </a:r>
            <a:endParaRPr lang="en-US" sz="2700">
              <a:solidFill>
                <a:schemeClr val="bg1"/>
              </a:solidFill>
              <a:cs typeface="Times New Roman"/>
            </a:endParaRPr>
          </a:p>
          <a:p>
            <a:pPr marL="0" indent="0">
              <a:buNone/>
            </a:pPr>
            <a:r>
              <a:rPr lang="en-US" sz="2700" dirty="0">
                <a:solidFill>
                  <a:schemeClr val="bg1"/>
                </a:solidFill>
                <a:cs typeface="Times New Roman"/>
              </a:rPr>
              <a:t>Pheasants Forever</a:t>
            </a:r>
            <a:endParaRPr lang="en-US" sz="2700">
              <a:solidFill>
                <a:schemeClr val="bg1"/>
              </a:solidFill>
              <a:cs typeface="Times New Roman"/>
            </a:endParaRPr>
          </a:p>
          <a:p>
            <a:pPr marL="0" indent="0">
              <a:buNone/>
            </a:pPr>
            <a:r>
              <a:rPr lang="en-US" sz="2700" dirty="0">
                <a:solidFill>
                  <a:schemeClr val="bg1"/>
                </a:solidFill>
                <a:cs typeface="Times New Roman"/>
              </a:rPr>
              <a:t>Saint Louis Zoo - </a:t>
            </a:r>
            <a:r>
              <a:rPr lang="en-US" sz="2700" dirty="0" err="1">
                <a:solidFill>
                  <a:schemeClr val="bg1"/>
                </a:solidFill>
                <a:cs typeface="Times New Roman"/>
              </a:rPr>
              <a:t>WildCare</a:t>
            </a:r>
            <a:r>
              <a:rPr lang="en-US" sz="2700" dirty="0">
                <a:solidFill>
                  <a:schemeClr val="bg1"/>
                </a:solidFill>
                <a:cs typeface="Times New Roman"/>
              </a:rPr>
              <a:t> Institute</a:t>
            </a:r>
            <a:endParaRPr lang="en-US" sz="2700">
              <a:solidFill>
                <a:schemeClr val="bg1"/>
              </a:solidFill>
              <a:cs typeface="Times New Roman"/>
            </a:endParaRPr>
          </a:p>
          <a:p>
            <a:pPr marL="0" indent="0">
              <a:buNone/>
            </a:pPr>
            <a:r>
              <a:rPr lang="en-US" sz="2700" dirty="0">
                <a:solidFill>
                  <a:schemeClr val="bg1"/>
                </a:solidFill>
                <a:cs typeface="Times New Roman"/>
              </a:rPr>
              <a:t>Sand County Foundation</a:t>
            </a:r>
            <a:endParaRPr lang="en-US" sz="2700">
              <a:solidFill>
                <a:schemeClr val="bg1"/>
              </a:solidFill>
              <a:cs typeface="Times New Roman"/>
            </a:endParaRPr>
          </a:p>
          <a:p>
            <a:pPr marL="0" indent="0">
              <a:buNone/>
            </a:pPr>
            <a:r>
              <a:rPr lang="en-US" sz="2700" dirty="0">
                <a:solidFill>
                  <a:schemeClr val="bg1"/>
                </a:solidFill>
                <a:cs typeface="Times New Roman"/>
              </a:rPr>
              <a:t>Syngenta</a:t>
            </a:r>
            <a:endParaRPr lang="en-US" sz="2700">
              <a:solidFill>
                <a:schemeClr val="bg1"/>
              </a:solidFill>
              <a:cs typeface="Times New Roman"/>
            </a:endParaRPr>
          </a:p>
          <a:p>
            <a:pPr marL="0" indent="0">
              <a:buNone/>
            </a:pPr>
            <a:r>
              <a:rPr lang="en-US" sz="2700" dirty="0">
                <a:solidFill>
                  <a:schemeClr val="bg1"/>
                </a:solidFill>
                <a:cs typeface="Times New Roman"/>
              </a:rPr>
              <a:t>Tribal Alliance for Pollinators</a:t>
            </a:r>
            <a:endParaRPr lang="en-US" sz="2700">
              <a:solidFill>
                <a:schemeClr val="bg1"/>
              </a:solidFill>
              <a:cs typeface="Times New Roman"/>
            </a:endParaRPr>
          </a:p>
          <a:p>
            <a:pPr marL="0" indent="0">
              <a:buNone/>
            </a:pPr>
            <a:endParaRPr lang="en-US" sz="2700">
              <a:solidFill>
                <a:schemeClr val="bg1"/>
              </a:solidFill>
              <a:cs typeface="Times New Roman"/>
            </a:endParaRPr>
          </a:p>
          <a:p>
            <a:pPr>
              <a:buNone/>
            </a:pPr>
            <a:r>
              <a:rPr lang="en-US" sz="2700">
                <a:solidFill>
                  <a:schemeClr val="bg1"/>
                </a:solidFill>
                <a:ea typeface="+mn-lt"/>
                <a:cs typeface="+mn-lt"/>
              </a:rPr>
              <a:t>With input from:</a:t>
            </a:r>
            <a:endParaRPr lang="en-US">
              <a:solidFill>
                <a:schemeClr val="bg1"/>
              </a:solidFill>
            </a:endParaRPr>
          </a:p>
          <a:p>
            <a:pPr>
              <a:buNone/>
            </a:pPr>
            <a:r>
              <a:rPr lang="en-US" sz="2700">
                <a:solidFill>
                  <a:schemeClr val="bg1"/>
                </a:solidFill>
                <a:ea typeface="+mn-lt"/>
                <a:cs typeface="+mn-lt"/>
              </a:rPr>
              <a:t>Midwest Association of Fish and Wildlife Agencies</a:t>
            </a:r>
            <a:endParaRPr lang="en-US">
              <a:solidFill>
                <a:schemeClr val="bg1"/>
              </a:solidFill>
            </a:endParaRPr>
          </a:p>
          <a:p>
            <a:pPr>
              <a:buNone/>
            </a:pPr>
            <a:r>
              <a:rPr lang="en-US" sz="2700">
                <a:solidFill>
                  <a:schemeClr val="bg1"/>
                </a:solidFill>
                <a:ea typeface="+mn-lt"/>
                <a:cs typeface="+mn-lt"/>
              </a:rPr>
              <a:t>U.S. Department of Agriculture Natural Resources Conservation Service</a:t>
            </a:r>
            <a:endParaRPr lang="en-US">
              <a:solidFill>
                <a:schemeClr val="bg1"/>
              </a:solidFill>
            </a:endParaRPr>
          </a:p>
          <a:p>
            <a:pPr>
              <a:buNone/>
            </a:pPr>
            <a:r>
              <a:rPr lang="en-US" sz="2700">
                <a:solidFill>
                  <a:schemeClr val="bg1"/>
                </a:solidFill>
                <a:ea typeface="+mn-lt"/>
                <a:cs typeface="+mn-lt"/>
              </a:rPr>
              <a:t>U.S. Environmental Protection Agency</a:t>
            </a:r>
            <a:endParaRPr lang="en-US">
              <a:solidFill>
                <a:schemeClr val="bg1"/>
              </a:solidFill>
            </a:endParaRPr>
          </a:p>
          <a:p>
            <a:pPr marL="0" indent="0">
              <a:buNone/>
            </a:pPr>
            <a:r>
              <a:rPr lang="en-US" sz="2700">
                <a:solidFill>
                  <a:schemeClr val="bg1"/>
                </a:solidFill>
                <a:ea typeface="+mn-lt"/>
                <a:cs typeface="+mn-lt"/>
              </a:rPr>
              <a:t>U.S. Fish &amp; Wildlife Service</a:t>
            </a:r>
            <a:endParaRPr lang="en-US">
              <a:solidFill>
                <a:schemeClr val="bg1"/>
              </a:solidFill>
            </a:endParaRPr>
          </a:p>
          <a:p>
            <a:endParaRPr lang="en-US">
              <a:cs typeface="Times New Roman"/>
            </a:endParaRP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Tree>
    <p:extLst>
      <p:ext uri="{BB962C8B-B14F-4D97-AF65-F5344CB8AC3E}">
        <p14:creationId xmlns:p14="http://schemas.microsoft.com/office/powerpoint/2010/main" val="132699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7487-C43B-6F9A-140B-C4A60F44CB81}"/>
              </a:ext>
            </a:extLst>
          </p:cNvPr>
          <p:cNvSpPr>
            <a:spLocks noGrp="1"/>
          </p:cNvSpPr>
          <p:nvPr>
            <p:ph type="title"/>
          </p:nvPr>
        </p:nvSpPr>
        <p:spPr/>
        <p:txBody>
          <a:bodyPr>
            <a:normAutofit/>
          </a:bodyPr>
          <a:lstStyle/>
          <a:p>
            <a:r>
              <a:rPr lang="en-US" sz="2800" cap="all" spc="300" dirty="0">
                <a:solidFill>
                  <a:srgbClr val="684459"/>
                </a:solidFill>
                <a:latin typeface="Avenir Light"/>
                <a:cs typeface="Adobe Garamond Pro"/>
              </a:rPr>
              <a:t>Upcoming Monarch butterfly decisions</a:t>
            </a:r>
          </a:p>
        </p:txBody>
      </p:sp>
      <p:sp>
        <p:nvSpPr>
          <p:cNvPr id="3" name="Content Placeholder 2"/>
          <p:cNvSpPr>
            <a:spLocks noGrp="1"/>
          </p:cNvSpPr>
          <p:nvPr>
            <p:ph idx="1"/>
          </p:nvPr>
        </p:nvSpPr>
        <p:spPr>
          <a:xfrm>
            <a:off x="609600" y="3755594"/>
            <a:ext cx="10972800" cy="1772358"/>
          </a:xfrm>
        </p:spPr>
        <p:txBody>
          <a:bodyPr>
            <a:normAutofit/>
          </a:bodyPr>
          <a:lstStyle/>
          <a:p>
            <a:r>
              <a:rPr lang="en-US" sz="2400" dirty="0">
                <a:solidFill>
                  <a:schemeClr val="bg1"/>
                </a:solidFill>
                <a:cs typeface="Adobe Garamond Pro"/>
              </a:rPr>
              <a:t>This announcement will find the listing of the monarch butterfly either </a:t>
            </a:r>
            <a:r>
              <a:rPr lang="en-US" sz="2400" b="1" dirty="0">
                <a:solidFill>
                  <a:schemeClr val="bg1"/>
                </a:solidFill>
                <a:cs typeface="Adobe Garamond Pro"/>
              </a:rPr>
              <a:t>warranted </a:t>
            </a:r>
            <a:r>
              <a:rPr lang="en-US" sz="2400" dirty="0">
                <a:solidFill>
                  <a:schemeClr val="bg1"/>
                </a:solidFill>
                <a:cs typeface="Adobe Garamond Pro"/>
              </a:rPr>
              <a:t>or </a:t>
            </a:r>
            <a:r>
              <a:rPr lang="en-US" sz="2400" b="1" dirty="0">
                <a:solidFill>
                  <a:schemeClr val="bg1"/>
                </a:solidFill>
                <a:cs typeface="Adobe Garamond Pro"/>
              </a:rPr>
              <a:t>not warranted.</a:t>
            </a:r>
          </a:p>
          <a:p>
            <a:r>
              <a:rPr lang="en-US" sz="2400" dirty="0">
                <a:solidFill>
                  <a:schemeClr val="bg1"/>
                </a:solidFill>
                <a:cs typeface="Adobe Garamond Pro"/>
              </a:rPr>
              <a:t>If warranted, the finding could propose to list the monarch butterfly as </a:t>
            </a:r>
            <a:r>
              <a:rPr lang="en-US" sz="2400" b="1" dirty="0">
                <a:solidFill>
                  <a:schemeClr val="bg1"/>
                </a:solidFill>
                <a:cs typeface="Adobe Garamond Pro"/>
              </a:rPr>
              <a:t>threatened </a:t>
            </a:r>
            <a:r>
              <a:rPr lang="en-US" sz="2400" dirty="0">
                <a:solidFill>
                  <a:schemeClr val="bg1"/>
                </a:solidFill>
                <a:cs typeface="Adobe Garamond Pro"/>
              </a:rPr>
              <a:t>or </a:t>
            </a:r>
            <a:r>
              <a:rPr lang="en-US" sz="2400" b="1" dirty="0">
                <a:solidFill>
                  <a:schemeClr val="bg1"/>
                </a:solidFill>
                <a:cs typeface="Adobe Garamond Pro"/>
              </a:rPr>
              <a:t>endangered</a:t>
            </a:r>
            <a:r>
              <a:rPr lang="en-US" sz="2400" dirty="0">
                <a:solidFill>
                  <a:schemeClr val="bg1"/>
                </a:solidFill>
                <a:cs typeface="Adobe Garamond Pro"/>
              </a:rPr>
              <a:t>.</a:t>
            </a:r>
            <a:endParaRPr lang="en-US" sz="2000" dirty="0">
              <a:solidFill>
                <a:schemeClr val="bg1"/>
              </a:solidFill>
              <a:cs typeface="Adobe Garamond Pro"/>
            </a:endParaRP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
        <p:nvSpPr>
          <p:cNvPr id="5" name="TextBox 4">
            <a:extLst>
              <a:ext uri="{FF2B5EF4-FFF2-40B4-BE49-F238E27FC236}">
                <a16:creationId xmlns:a16="http://schemas.microsoft.com/office/drawing/2014/main" id="{581FEE96-A390-69FA-C981-0DCEEDEEBBAF}"/>
              </a:ext>
            </a:extLst>
          </p:cNvPr>
          <p:cNvSpPr txBox="1"/>
          <p:nvPr/>
        </p:nvSpPr>
        <p:spPr>
          <a:xfrm>
            <a:off x="1473199" y="1506086"/>
            <a:ext cx="9245600" cy="2062103"/>
          </a:xfrm>
          <a:prstGeom prst="rect">
            <a:avLst/>
          </a:prstGeom>
          <a:solidFill>
            <a:srgbClr val="E4852F"/>
          </a:solidFill>
          <a:ln>
            <a:solidFill>
              <a:srgbClr val="684459"/>
            </a:solidFill>
          </a:ln>
        </p:spPr>
        <p:txBody>
          <a:bodyPr wrap="square" rtlCol="0">
            <a:spAutoFit/>
          </a:bodyPr>
          <a:lstStyle/>
          <a:p>
            <a:pPr marL="0" indent="0" algn="ctr">
              <a:buNone/>
            </a:pPr>
            <a:endParaRPr lang="en-US" sz="600" dirty="0">
              <a:latin typeface="Avenir Light"/>
            </a:endParaRPr>
          </a:p>
          <a:p>
            <a:pPr marL="0" indent="0" algn="ctr">
              <a:buNone/>
            </a:pPr>
            <a:r>
              <a:rPr lang="en-US" sz="2800" dirty="0">
                <a:latin typeface="Avenir Light"/>
              </a:rPr>
              <a:t>The U.S. Fish and Wildlife Service (USFWS) is expected to publish a 12-month finding on the listing status of the monarch butterfly under the Endangered Species Act (ESA) in </a:t>
            </a:r>
            <a:r>
              <a:rPr lang="en-US" sz="2800" b="1" dirty="0">
                <a:latin typeface="Avenir Light"/>
              </a:rPr>
              <a:t>December 2024.</a:t>
            </a:r>
            <a:endParaRPr lang="en-US" sz="1200" b="1" dirty="0">
              <a:latin typeface="Georgia" panose="02040502050405020303" pitchFamily="18" charset="0"/>
            </a:endParaRPr>
          </a:p>
          <a:p>
            <a:pPr marL="0" indent="0" algn="ctr">
              <a:buNone/>
            </a:pPr>
            <a:endParaRPr lang="en-US" sz="1000" dirty="0">
              <a:latin typeface="Avenir Light"/>
            </a:endParaRPr>
          </a:p>
        </p:txBody>
      </p:sp>
    </p:spTree>
    <p:extLst>
      <p:ext uri="{BB962C8B-B14F-4D97-AF65-F5344CB8AC3E}">
        <p14:creationId xmlns:p14="http://schemas.microsoft.com/office/powerpoint/2010/main" val="112744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Background of the Monarch Listing Process</a:t>
            </a:r>
          </a:p>
        </p:txBody>
      </p:sp>
      <p:sp>
        <p:nvSpPr>
          <p:cNvPr id="12" name="Text Placeholder 11">
            <a:extLst>
              <a:ext uri="{FF2B5EF4-FFF2-40B4-BE49-F238E27FC236}">
                <a16:creationId xmlns:a16="http://schemas.microsoft.com/office/drawing/2014/main" id="{64DE87A8-62A9-3017-5C8E-B46DDE839BB4}"/>
              </a:ext>
            </a:extLst>
          </p:cNvPr>
          <p:cNvSpPr>
            <a:spLocks noGrp="1"/>
          </p:cNvSpPr>
          <p:nvPr>
            <p:ph idx="1"/>
          </p:nvPr>
        </p:nvSpPr>
        <p:spPr>
          <a:xfrm>
            <a:off x="687450" y="1442161"/>
            <a:ext cx="5797550" cy="4045686"/>
          </a:xfrm>
        </p:spPr>
        <p:txBody>
          <a:bodyPr>
            <a:normAutofit fontScale="70000" lnSpcReduction="20000"/>
          </a:bodyPr>
          <a:lstStyle/>
          <a:p>
            <a:r>
              <a:rPr lang="en-US" dirty="0">
                <a:solidFill>
                  <a:schemeClr val="bg1"/>
                </a:solidFill>
              </a:rPr>
              <a:t>In August 2014, </a:t>
            </a:r>
            <a:r>
              <a:rPr lang="en-US" dirty="0">
                <a:solidFill>
                  <a:schemeClr val="bg1"/>
                </a:solidFill>
                <a:hlinkClick r:id="rId3"/>
              </a:rPr>
              <a:t>a petition was submitted to the USFWS</a:t>
            </a:r>
            <a:r>
              <a:rPr lang="en-US" dirty="0">
                <a:solidFill>
                  <a:schemeClr val="bg1"/>
                </a:solidFill>
              </a:rPr>
              <a:t> aiming to address the declining population of monarch butterflies. </a:t>
            </a:r>
          </a:p>
          <a:p>
            <a:pPr lvl="1"/>
            <a:r>
              <a:rPr lang="en-US" sz="2300" dirty="0">
                <a:solidFill>
                  <a:schemeClr val="bg1"/>
                </a:solidFill>
              </a:rPr>
              <a:t>Petition submitted by the Xerces Society for Invertebrate Conservation, the Center for Biological Diversity, the Center for Food Safety, and the late Dr. Lincoln Brower.</a:t>
            </a:r>
          </a:p>
          <a:p>
            <a:r>
              <a:rPr lang="en-US" dirty="0">
                <a:solidFill>
                  <a:schemeClr val="bg1"/>
                </a:solidFill>
              </a:rPr>
              <a:t>In December 2020, the </a:t>
            </a:r>
            <a:r>
              <a:rPr lang="en-US" dirty="0">
                <a:solidFill>
                  <a:schemeClr val="bg1"/>
                </a:solidFill>
                <a:hlinkClick r:id="rId4"/>
              </a:rPr>
              <a:t>USFWS announced</a:t>
            </a:r>
            <a:r>
              <a:rPr lang="en-US" dirty="0">
                <a:solidFill>
                  <a:schemeClr val="bg1"/>
                </a:solidFill>
              </a:rPr>
              <a:t> that listing the monarch butterfly was </a:t>
            </a:r>
            <a:r>
              <a:rPr lang="en-US" b="1" dirty="0">
                <a:solidFill>
                  <a:schemeClr val="bg1"/>
                </a:solidFill>
              </a:rPr>
              <a:t>warranted by precluded </a:t>
            </a:r>
            <a:r>
              <a:rPr lang="en-US" dirty="0">
                <a:solidFill>
                  <a:schemeClr val="bg1"/>
                </a:solidFill>
              </a:rPr>
              <a:t>by higher priority listing actions.</a:t>
            </a:r>
          </a:p>
          <a:p>
            <a:r>
              <a:rPr lang="en-US" dirty="0">
                <a:solidFill>
                  <a:schemeClr val="bg1"/>
                </a:solidFill>
              </a:rPr>
              <a:t>In March 2024, </a:t>
            </a:r>
            <a:r>
              <a:rPr lang="en-US" dirty="0">
                <a:solidFill>
                  <a:schemeClr val="bg1"/>
                </a:solidFill>
                <a:hlinkClick r:id="rId5"/>
              </a:rPr>
              <a:t>USFWS announced</a:t>
            </a:r>
            <a:r>
              <a:rPr lang="en-US" dirty="0">
                <a:solidFill>
                  <a:schemeClr val="bg1"/>
                </a:solidFill>
              </a:rPr>
              <a:t> that, if listing is still warranted, the agency plans to submit a proposed rule to the Federal Register by </a:t>
            </a:r>
            <a:r>
              <a:rPr lang="en-US" b="1" dirty="0">
                <a:solidFill>
                  <a:schemeClr val="bg1"/>
                </a:solidFill>
              </a:rPr>
              <a:t>December 4, 2024.</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8"/>
          <a:srcRect l="8276" t="12049" r="8648" b="7776"/>
          <a:stretch/>
        </p:blipFill>
        <p:spPr>
          <a:xfrm>
            <a:off x="5676517" y="6004220"/>
            <a:ext cx="838965" cy="809662"/>
          </a:xfrm>
          <a:prstGeom prst="rect">
            <a:avLst/>
          </a:prstGeom>
        </p:spPr>
      </p:pic>
      <p:pic>
        <p:nvPicPr>
          <p:cNvPr id="14" name="image1.png" descr="A diagram of a process&#10;&#10;Description automatically generated">
            <a:extLst>
              <a:ext uri="{FF2B5EF4-FFF2-40B4-BE49-F238E27FC236}">
                <a16:creationId xmlns:a16="http://schemas.microsoft.com/office/drawing/2014/main" id="{B0F4B78D-A601-EFED-7EF6-0A35B087E934}"/>
              </a:ext>
            </a:extLst>
          </p:cNvPr>
          <p:cNvPicPr>
            <a:picLocks/>
          </p:cNvPicPr>
          <p:nvPr/>
        </p:nvPicPr>
        <p:blipFill>
          <a:blip r:embed="rId9"/>
          <a:srcRect/>
          <a:stretch>
            <a:fillRect/>
          </a:stretch>
        </p:blipFill>
        <p:spPr>
          <a:xfrm>
            <a:off x="7126731" y="1123870"/>
            <a:ext cx="4174238" cy="4363976"/>
          </a:xfrm>
          <a:prstGeom prst="rect">
            <a:avLst/>
          </a:prstGeom>
          <a:ln/>
        </p:spPr>
      </p:pic>
      <p:sp>
        <p:nvSpPr>
          <p:cNvPr id="17" name="Oval 16">
            <a:extLst>
              <a:ext uri="{FF2B5EF4-FFF2-40B4-BE49-F238E27FC236}">
                <a16:creationId xmlns:a16="http://schemas.microsoft.com/office/drawing/2014/main" id="{E0B0C3BD-38B0-8193-8845-C14E2C616035}"/>
              </a:ext>
            </a:extLst>
          </p:cNvPr>
          <p:cNvSpPr/>
          <p:nvPr/>
        </p:nvSpPr>
        <p:spPr>
          <a:xfrm>
            <a:off x="8624632" y="2753809"/>
            <a:ext cx="1247775" cy="734542"/>
          </a:xfrm>
          <a:prstGeom prst="ellipse">
            <a:avLst/>
          </a:prstGeom>
          <a:noFill/>
          <a:ln w="38100">
            <a:solidFill>
              <a:srgbClr val="E4852F"/>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732EB3-5472-6D57-620F-997D79BD8F36}"/>
              </a:ext>
            </a:extLst>
          </p:cNvPr>
          <p:cNvSpPr/>
          <p:nvPr/>
        </p:nvSpPr>
        <p:spPr>
          <a:xfrm>
            <a:off x="6915149" y="2734651"/>
            <a:ext cx="1247775" cy="734542"/>
          </a:xfrm>
          <a:prstGeom prst="ellipse">
            <a:avLst/>
          </a:prstGeom>
          <a:noFill/>
          <a:ln w="38100">
            <a:solidFill>
              <a:srgbClr val="684459"/>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8E398D4-5EFD-480C-40DF-55646CCEE5B7}"/>
              </a:ext>
            </a:extLst>
          </p:cNvPr>
          <p:cNvSpPr txBox="1"/>
          <p:nvPr/>
        </p:nvSpPr>
        <p:spPr>
          <a:xfrm>
            <a:off x="8231980" y="2406083"/>
            <a:ext cx="1085851" cy="430887"/>
          </a:xfrm>
          <a:prstGeom prst="rect">
            <a:avLst/>
          </a:prstGeom>
          <a:solidFill>
            <a:srgbClr val="E4852F"/>
          </a:solidFill>
          <a:ln>
            <a:solidFill>
              <a:srgbClr val="E4852F"/>
            </a:solidFill>
          </a:ln>
        </p:spPr>
        <p:txBody>
          <a:bodyPr wrap="square" rtlCol="0">
            <a:spAutoFit/>
          </a:bodyPr>
          <a:lstStyle/>
          <a:p>
            <a:pPr algn="ctr"/>
            <a:r>
              <a:rPr lang="en-US" sz="1100" b="1" dirty="0"/>
              <a:t>December 2020 finding</a:t>
            </a:r>
          </a:p>
        </p:txBody>
      </p:sp>
      <p:sp>
        <p:nvSpPr>
          <p:cNvPr id="20" name="TextBox 19">
            <a:extLst>
              <a:ext uri="{FF2B5EF4-FFF2-40B4-BE49-F238E27FC236}">
                <a16:creationId xmlns:a16="http://schemas.microsoft.com/office/drawing/2014/main" id="{C4F4A3C8-2C86-B65F-9392-756D192ED96D}"/>
              </a:ext>
            </a:extLst>
          </p:cNvPr>
          <p:cNvSpPr txBox="1"/>
          <p:nvPr/>
        </p:nvSpPr>
        <p:spPr>
          <a:xfrm>
            <a:off x="6266433" y="2575360"/>
            <a:ext cx="1085851" cy="261610"/>
          </a:xfrm>
          <a:prstGeom prst="rect">
            <a:avLst/>
          </a:prstGeom>
          <a:solidFill>
            <a:srgbClr val="684459"/>
          </a:solidFill>
          <a:ln>
            <a:solidFill>
              <a:srgbClr val="684459"/>
            </a:solidFill>
          </a:ln>
        </p:spPr>
        <p:txBody>
          <a:bodyPr wrap="square" rtlCol="0">
            <a:spAutoFit/>
          </a:bodyPr>
          <a:lstStyle/>
          <a:p>
            <a:pPr algn="ctr"/>
            <a:r>
              <a:rPr lang="en-US" sz="1100" b="1" dirty="0"/>
              <a:t>Current status</a:t>
            </a:r>
          </a:p>
        </p:txBody>
      </p:sp>
      <p:sp>
        <p:nvSpPr>
          <p:cNvPr id="22" name="TextBox 21">
            <a:extLst>
              <a:ext uri="{FF2B5EF4-FFF2-40B4-BE49-F238E27FC236}">
                <a16:creationId xmlns:a16="http://schemas.microsoft.com/office/drawing/2014/main" id="{C0283421-5D12-3630-E198-8B5BA6570FE5}"/>
              </a:ext>
            </a:extLst>
          </p:cNvPr>
          <p:cNvSpPr txBox="1"/>
          <p:nvPr/>
        </p:nvSpPr>
        <p:spPr>
          <a:xfrm>
            <a:off x="7861300" y="5515500"/>
            <a:ext cx="2705100" cy="230832"/>
          </a:xfrm>
          <a:prstGeom prst="rect">
            <a:avLst/>
          </a:prstGeom>
          <a:noFill/>
        </p:spPr>
        <p:txBody>
          <a:bodyPr wrap="square" rtlCol="0">
            <a:spAutoFit/>
          </a:bodyPr>
          <a:lstStyle/>
          <a:p>
            <a:r>
              <a:rPr lang="en-US" sz="900" dirty="0">
                <a:solidFill>
                  <a:schemeClr val="bg1"/>
                </a:solidFill>
              </a:rPr>
              <a:t>Graphic courtesy of U.S. Fish and Wildlife Service</a:t>
            </a:r>
          </a:p>
        </p:txBody>
      </p:sp>
    </p:spTree>
    <p:extLst>
      <p:ext uri="{BB962C8B-B14F-4D97-AF65-F5344CB8AC3E}">
        <p14:creationId xmlns:p14="http://schemas.microsoft.com/office/powerpoint/2010/main" val="74622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Explaining the 4(d) rule</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p:txBody>
          <a:bodyPr>
            <a:normAutofit fontScale="92500" lnSpcReduction="20000"/>
          </a:bodyPr>
          <a:lstStyle/>
          <a:p>
            <a:r>
              <a:rPr lang="en-US" dirty="0">
                <a:solidFill>
                  <a:schemeClr val="bg1"/>
                </a:solidFill>
              </a:rPr>
              <a:t>If the USFWS finds that listing the monarch butterfly is warranted, it will recommend listing as either </a:t>
            </a:r>
            <a:r>
              <a:rPr lang="en-US" b="1" dirty="0">
                <a:solidFill>
                  <a:schemeClr val="bg1"/>
                </a:solidFill>
              </a:rPr>
              <a:t>endangered </a:t>
            </a:r>
            <a:r>
              <a:rPr lang="en-US" dirty="0">
                <a:solidFill>
                  <a:schemeClr val="bg1"/>
                </a:solidFill>
              </a:rPr>
              <a:t>or </a:t>
            </a:r>
            <a:r>
              <a:rPr lang="en-US" b="1" dirty="0">
                <a:solidFill>
                  <a:schemeClr val="bg1"/>
                </a:solidFill>
              </a:rPr>
              <a:t>threatened.</a:t>
            </a:r>
          </a:p>
          <a:p>
            <a:pPr lvl="1"/>
            <a:r>
              <a:rPr lang="en-US" dirty="0">
                <a:solidFill>
                  <a:schemeClr val="bg1"/>
                </a:solidFill>
              </a:rPr>
              <a:t>An </a:t>
            </a:r>
            <a:r>
              <a:rPr lang="en-US" b="1" dirty="0">
                <a:solidFill>
                  <a:schemeClr val="bg1"/>
                </a:solidFill>
              </a:rPr>
              <a:t>endangered </a:t>
            </a:r>
            <a:r>
              <a:rPr lang="en-US" dirty="0">
                <a:solidFill>
                  <a:schemeClr val="bg1"/>
                </a:solidFill>
              </a:rPr>
              <a:t>species is one that is in danger of extinction throughout all or significant portions of its range. Activities that could impact endangered species are heavily regulated.</a:t>
            </a:r>
          </a:p>
          <a:p>
            <a:pPr lvl="1"/>
            <a:r>
              <a:rPr lang="en-US" dirty="0">
                <a:solidFill>
                  <a:schemeClr val="bg1"/>
                </a:solidFill>
              </a:rPr>
              <a:t>A </a:t>
            </a:r>
            <a:r>
              <a:rPr lang="en-US" b="1" dirty="0">
                <a:solidFill>
                  <a:schemeClr val="bg1"/>
                </a:solidFill>
              </a:rPr>
              <a:t>threatened </a:t>
            </a:r>
            <a:r>
              <a:rPr lang="en-US" dirty="0">
                <a:solidFill>
                  <a:schemeClr val="bg1"/>
                </a:solidFill>
              </a:rPr>
              <a:t>species is one that is likely to become endangered within the foreseeable future throughout all or a significant portion of its range. </a:t>
            </a:r>
          </a:p>
          <a:p>
            <a:r>
              <a:rPr lang="en-US" dirty="0">
                <a:solidFill>
                  <a:schemeClr val="bg1"/>
                </a:solidFill>
              </a:rPr>
              <a:t>If the USFWS recommends listing the monarch butterfly as </a:t>
            </a:r>
            <a:r>
              <a:rPr lang="en-US" b="1" dirty="0">
                <a:solidFill>
                  <a:schemeClr val="bg1"/>
                </a:solidFill>
              </a:rPr>
              <a:t>threatened, </a:t>
            </a:r>
            <a:r>
              <a:rPr lang="en-US" dirty="0">
                <a:solidFill>
                  <a:schemeClr val="bg1"/>
                </a:solidFill>
              </a:rPr>
              <a:t>it can issue more flexible regulations, including special rules under </a:t>
            </a:r>
            <a:r>
              <a:rPr lang="en-US" b="1" dirty="0">
                <a:solidFill>
                  <a:schemeClr val="bg1"/>
                </a:solidFill>
              </a:rPr>
              <a:t>Section 4(d) </a:t>
            </a:r>
            <a:r>
              <a:rPr lang="en-US" dirty="0">
                <a:solidFill>
                  <a:schemeClr val="bg1"/>
                </a:solidFill>
              </a:rPr>
              <a:t>to tailor protections to the specific needs of threatened species.</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Tree>
    <p:extLst>
      <p:ext uri="{BB962C8B-B14F-4D97-AF65-F5344CB8AC3E}">
        <p14:creationId xmlns:p14="http://schemas.microsoft.com/office/powerpoint/2010/main" val="1949861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Explaining the 4(d) rule, cont.</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a:xfrm>
            <a:off x="609600" y="1600201"/>
            <a:ext cx="10972800" cy="4244028"/>
          </a:xfrm>
        </p:spPr>
        <p:txBody>
          <a:bodyPr>
            <a:normAutofit fontScale="70000" lnSpcReduction="20000"/>
          </a:bodyPr>
          <a:lstStyle/>
          <a:p>
            <a:r>
              <a:rPr lang="en-US" dirty="0">
                <a:solidFill>
                  <a:schemeClr val="bg1"/>
                </a:solidFill>
              </a:rPr>
              <a:t>The 4(d) Rule can modify or exempt certain prohibitions to balance conservation efforts with economic impacts. It allows flexibility to </a:t>
            </a:r>
            <a:r>
              <a:rPr lang="en-US" b="1" dirty="0">
                <a:solidFill>
                  <a:schemeClr val="bg1"/>
                </a:solidFill>
              </a:rPr>
              <a:t>incentivize positive conservation actions.</a:t>
            </a:r>
          </a:p>
          <a:p>
            <a:r>
              <a:rPr lang="en-US" dirty="0">
                <a:solidFill>
                  <a:schemeClr val="bg1"/>
                </a:solidFill>
              </a:rPr>
              <a:t>The 4(d) Rule means that </a:t>
            </a:r>
            <a:r>
              <a:rPr lang="en-US" b="1" dirty="0">
                <a:solidFill>
                  <a:schemeClr val="bg1"/>
                </a:solidFill>
              </a:rPr>
              <a:t>public involvement</a:t>
            </a:r>
            <a:r>
              <a:rPr lang="en-US" dirty="0">
                <a:solidFill>
                  <a:schemeClr val="bg1"/>
                </a:solidFill>
              </a:rPr>
              <a:t> can play a critical role in shaping regulatory policy that would come with a proposed rule. Information collected during the rulemaking process is used to develop the 4(d) Rule.</a:t>
            </a:r>
          </a:p>
          <a:p>
            <a:r>
              <a:rPr lang="en-US" dirty="0">
                <a:solidFill>
                  <a:schemeClr val="bg1"/>
                </a:solidFill>
              </a:rPr>
              <a:t>Key features of a 4(d) Rule include:</a:t>
            </a:r>
          </a:p>
          <a:p>
            <a:pPr lvl="1"/>
            <a:r>
              <a:rPr lang="en-US" b="1" dirty="0">
                <a:solidFill>
                  <a:schemeClr val="bg1"/>
                </a:solidFill>
              </a:rPr>
              <a:t>Flexibility: </a:t>
            </a:r>
            <a:r>
              <a:rPr lang="en-US" dirty="0">
                <a:solidFill>
                  <a:schemeClr val="bg1"/>
                </a:solidFill>
              </a:rPr>
              <a:t>May change all or some of the Section 9 protections, including agricultural practices that do not significantly harm the species.</a:t>
            </a:r>
          </a:p>
          <a:p>
            <a:pPr lvl="1"/>
            <a:r>
              <a:rPr lang="en-US" b="1" dirty="0">
                <a:solidFill>
                  <a:schemeClr val="bg1"/>
                </a:solidFill>
              </a:rPr>
              <a:t>Tailored Protections: </a:t>
            </a:r>
            <a:r>
              <a:rPr lang="en-US" dirty="0">
                <a:solidFill>
                  <a:schemeClr val="bg1"/>
                </a:solidFill>
              </a:rPr>
              <a:t>Typically explains that certain expected activities are consistent with or contribute to a species’ overall conservation, even if those activities result in take of a threatened species.</a:t>
            </a:r>
          </a:p>
          <a:p>
            <a:pPr lvl="1"/>
            <a:r>
              <a:rPr lang="en-US" b="1" dirty="0">
                <a:solidFill>
                  <a:schemeClr val="bg1"/>
                </a:solidFill>
              </a:rPr>
              <a:t>Encouraging proactive conservation: </a:t>
            </a:r>
            <a:r>
              <a:rPr lang="en-US" dirty="0">
                <a:solidFill>
                  <a:schemeClr val="bg1"/>
                </a:solidFill>
              </a:rPr>
              <a:t>Often used to clarify or simplify what forms of take of a threatened species are and are not prohibited.</a:t>
            </a:r>
          </a:p>
          <a:p>
            <a:pPr lvl="1"/>
            <a:r>
              <a:rPr lang="en-US" dirty="0">
                <a:solidFill>
                  <a:schemeClr val="bg1"/>
                </a:solidFill>
              </a:rPr>
              <a:t>Examples of previous 4(d) rule applications can be found </a:t>
            </a:r>
            <a:r>
              <a:rPr lang="en-US" dirty="0">
                <a:solidFill>
                  <a:schemeClr val="bg1"/>
                </a:solidFill>
                <a:hlinkClick r:id="rId3"/>
              </a:rPr>
              <a:t>on the Farmers for Monarchs website.</a:t>
            </a:r>
            <a:endParaRPr lang="en-US" dirty="0">
              <a:solidFill>
                <a:schemeClr val="bg1"/>
              </a:solidFill>
            </a:endParaRPr>
          </a:p>
          <a:p>
            <a:endParaRPr lang="en-US" dirty="0">
              <a:solidFill>
                <a:schemeClr val="bg1"/>
              </a:solidFill>
            </a:endParaRP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6"/>
          <a:srcRect l="8276" t="12049" r="8648" b="7776"/>
          <a:stretch/>
        </p:blipFill>
        <p:spPr>
          <a:xfrm>
            <a:off x="5676517" y="6004220"/>
            <a:ext cx="838965" cy="809662"/>
          </a:xfrm>
          <a:prstGeom prst="rect">
            <a:avLst/>
          </a:prstGeom>
        </p:spPr>
      </p:pic>
    </p:spTree>
    <p:extLst>
      <p:ext uri="{BB962C8B-B14F-4D97-AF65-F5344CB8AC3E}">
        <p14:creationId xmlns:p14="http://schemas.microsoft.com/office/powerpoint/2010/main" val="196019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all" spc="300" dirty="0">
                <a:solidFill>
                  <a:srgbClr val="684459"/>
                </a:solidFill>
                <a:latin typeface="Avenir Light"/>
                <a:cs typeface="Adobe Garamond Pro"/>
              </a:rPr>
              <a:t>Actions after 12-month finding</a:t>
            </a:r>
          </a:p>
        </p:txBody>
      </p:sp>
      <p:sp>
        <p:nvSpPr>
          <p:cNvPr id="3" name="Content Placeholder 2">
            <a:extLst>
              <a:ext uri="{FF2B5EF4-FFF2-40B4-BE49-F238E27FC236}">
                <a16:creationId xmlns:a16="http://schemas.microsoft.com/office/drawing/2014/main" id="{60671EF7-D193-5BCD-E594-F779352F7E38}"/>
              </a:ext>
            </a:extLst>
          </p:cNvPr>
          <p:cNvSpPr>
            <a:spLocks noGrp="1"/>
          </p:cNvSpPr>
          <p:nvPr>
            <p:ph idx="1"/>
          </p:nvPr>
        </p:nvSpPr>
        <p:spPr>
          <a:xfrm>
            <a:off x="819150" y="1600201"/>
            <a:ext cx="10671540" cy="4244028"/>
          </a:xfrm>
        </p:spPr>
        <p:txBody>
          <a:bodyPr>
            <a:normAutofit fontScale="70000" lnSpcReduction="20000"/>
          </a:bodyPr>
          <a:lstStyle/>
          <a:p>
            <a:r>
              <a:rPr lang="en-US" dirty="0">
                <a:solidFill>
                  <a:schemeClr val="bg1"/>
                </a:solidFill>
              </a:rPr>
              <a:t>In December 2024, the USFWS may include a </a:t>
            </a:r>
            <a:r>
              <a:rPr lang="en-US" i="1" dirty="0">
                <a:solidFill>
                  <a:schemeClr val="bg1"/>
                </a:solidFill>
              </a:rPr>
              <a:t>proposal </a:t>
            </a:r>
            <a:r>
              <a:rPr lang="en-US" dirty="0">
                <a:solidFill>
                  <a:schemeClr val="bg1"/>
                </a:solidFill>
              </a:rPr>
              <a:t>to list the monarch butterfly as threatened or endangered. These actions typically follow a proposed rule:</a:t>
            </a:r>
          </a:p>
          <a:p>
            <a:pPr lvl="1"/>
            <a:r>
              <a:rPr lang="en-US" b="1" dirty="0">
                <a:solidFill>
                  <a:schemeClr val="bg1"/>
                </a:solidFill>
                <a:highlight>
                  <a:srgbClr val="FFFF00"/>
                </a:highlight>
              </a:rPr>
              <a:t>Public comment period</a:t>
            </a:r>
            <a:r>
              <a:rPr lang="en-US" b="1" dirty="0">
                <a:solidFill>
                  <a:schemeClr val="bg1"/>
                </a:solidFill>
              </a:rPr>
              <a:t>: </a:t>
            </a:r>
            <a:r>
              <a:rPr lang="en-US" dirty="0">
                <a:solidFill>
                  <a:schemeClr val="bg1"/>
                </a:solidFill>
              </a:rPr>
              <a:t>Public comments are collected on the proposed listing and any additional provisions, such as a proposed 4(d) rule or proposed critical habitat. </a:t>
            </a:r>
            <a:r>
              <a:rPr lang="en-US" dirty="0">
                <a:solidFill>
                  <a:srgbClr val="684459"/>
                </a:solidFill>
              </a:rPr>
              <a:t>The comment period typically lasts 60 days.</a:t>
            </a:r>
            <a:endParaRPr lang="en-US" dirty="0">
              <a:solidFill>
                <a:schemeClr val="bg1"/>
              </a:solidFill>
            </a:endParaRPr>
          </a:p>
          <a:p>
            <a:pPr lvl="1"/>
            <a:r>
              <a:rPr lang="en-US" b="1" dirty="0">
                <a:solidFill>
                  <a:schemeClr val="bg1"/>
                </a:solidFill>
              </a:rPr>
              <a:t>Final listing decision: </a:t>
            </a:r>
            <a:r>
              <a:rPr lang="en-US" dirty="0">
                <a:solidFill>
                  <a:schemeClr val="bg1"/>
                </a:solidFill>
              </a:rPr>
              <a:t>After considering public comments and additional scientific information, the </a:t>
            </a:r>
            <a:r>
              <a:rPr lang="en-US" dirty="0">
                <a:solidFill>
                  <a:srgbClr val="684459"/>
                </a:solidFill>
              </a:rPr>
              <a:t>USFWS has one year </a:t>
            </a:r>
            <a:r>
              <a:rPr lang="en-US" dirty="0">
                <a:solidFill>
                  <a:schemeClr val="bg1"/>
                </a:solidFill>
              </a:rPr>
              <a:t>to make a final determination on whether to list the species as endangered, threatened, or not at all. The agency may also finalize the 4(d) Rule and critical habitat at this time.</a:t>
            </a:r>
          </a:p>
          <a:p>
            <a:pPr lvl="1"/>
            <a:r>
              <a:rPr lang="en-US" b="1" dirty="0">
                <a:solidFill>
                  <a:schemeClr val="bg1"/>
                </a:solidFill>
              </a:rPr>
              <a:t>Publication of final rule: </a:t>
            </a:r>
            <a:r>
              <a:rPr lang="en-US" dirty="0">
                <a:solidFill>
                  <a:schemeClr val="bg1"/>
                </a:solidFill>
              </a:rPr>
              <a:t>The final rule detailing the listing decision, critical habitat, and 4(d) rule (if applicable) is </a:t>
            </a:r>
            <a:r>
              <a:rPr lang="en-US" dirty="0">
                <a:solidFill>
                  <a:srgbClr val="684459"/>
                </a:solidFill>
              </a:rPr>
              <a:t>published in the Federal Register one year after the proposed rule.</a:t>
            </a:r>
          </a:p>
          <a:p>
            <a:pPr lvl="1"/>
            <a:r>
              <a:rPr lang="en-US" b="1" dirty="0">
                <a:solidFill>
                  <a:schemeClr val="bg1"/>
                </a:solidFill>
              </a:rPr>
              <a:t>Implementation of Protections: </a:t>
            </a:r>
            <a:r>
              <a:rPr lang="en-US" dirty="0">
                <a:solidFill>
                  <a:schemeClr val="bg1"/>
                </a:solidFill>
              </a:rPr>
              <a:t>A final listing rule typically becomes effective </a:t>
            </a:r>
            <a:r>
              <a:rPr lang="en-US" dirty="0">
                <a:solidFill>
                  <a:srgbClr val="684459"/>
                </a:solidFill>
              </a:rPr>
              <a:t>30-60 days after publication of the final rule. </a:t>
            </a:r>
            <a:r>
              <a:rPr lang="en-US" dirty="0">
                <a:solidFill>
                  <a:schemeClr val="bg1"/>
                </a:solidFill>
              </a:rPr>
              <a:t>At this time, the species is afforded protections under the ESA and the 4(d) Rule may provide exceptions or special regulations for certain activities. </a:t>
            </a:r>
          </a:p>
        </p:txBody>
      </p:sp>
      <p:sp>
        <p:nvSpPr>
          <p:cNvPr id="7" name="Date Placeholder 6">
            <a:extLst>
              <a:ext uri="{FF2B5EF4-FFF2-40B4-BE49-F238E27FC236}">
                <a16:creationId xmlns:a16="http://schemas.microsoft.com/office/drawing/2014/main" id="{999ECFD2-6D43-3136-B669-51A4DDF591C8}"/>
              </a:ext>
            </a:extLst>
          </p:cNvPr>
          <p:cNvSpPr>
            <a:spLocks noGrp="1"/>
          </p:cNvSpPr>
          <p:nvPr>
            <p:ph type="dt" sz="half" idx="10"/>
          </p:nvPr>
        </p:nvSpPr>
        <p:spPr/>
        <p:txBody>
          <a:bodyPr/>
          <a:lstStyle/>
          <a:p>
            <a:fld id="{15690ECD-11E7-41F5-9ED5-9C2B8873E13E}" type="datetime1">
              <a:rPr lang="en-US" smtClean="0"/>
              <a:t>11/11/2024</a:t>
            </a:fld>
            <a:endParaRPr lang="en-US"/>
          </a:p>
        </p:txBody>
      </p:sp>
      <p:pic>
        <p:nvPicPr>
          <p:cNvPr id="9" name="Picture 8" descr="KPC_logo horiz_CMYK_FFO.eps"/>
          <p:cNvPicPr>
            <a:picLocks noChangeAspect="1"/>
          </p:cNvPicPr>
          <p:nvPr/>
        </p:nvPicPr>
        <mc:AlternateContent xmlns:mc="http://schemas.openxmlformats.org/markup-compatibility/2006">
          <mc:Choice xmlns="" xmlns:ma="http://schemas.microsoft.com/office/mac/drawingml/2008/main" xmlns:mv="urn:schemas-microsoft-com:mac:vml" Requires="ma">
            <p:blipFill>
              <a:blip r:embed="rId3"/>
              <a:stretch>
                <a:fillRect/>
              </a:stretch>
            </p:blipFill>
          </mc:Choice>
          <mc:Fallback>
            <p:blipFill>
              <a:blip r:embed="rId4"/>
              <a:stretch>
                <a:fillRect/>
              </a:stretch>
            </p:blipFill>
          </mc:Fallback>
        </mc:AlternateContent>
        <p:spPr>
          <a:xfrm>
            <a:off x="9592074" y="6168060"/>
            <a:ext cx="2066525" cy="431183"/>
          </a:xfrm>
          <a:prstGeom prst="rect">
            <a:avLst/>
          </a:prstGeom>
        </p:spPr>
      </p:pic>
      <p:cxnSp>
        <p:nvCxnSpPr>
          <p:cNvPr id="8" name="Straight Connector 7"/>
          <p:cNvCxnSpPr>
            <a:cxnSpLocks/>
          </p:cNvCxnSpPr>
          <p:nvPr/>
        </p:nvCxnSpPr>
        <p:spPr>
          <a:xfrm flipV="1">
            <a:off x="533399" y="5902761"/>
            <a:ext cx="11125200" cy="29266"/>
          </a:xfrm>
          <a:prstGeom prst="line">
            <a:avLst/>
          </a:prstGeom>
          <a:ln w="12700" cap="flat">
            <a:solidFill>
              <a:srgbClr val="195346"/>
            </a:solidFill>
          </a:ln>
          <a:effectLst/>
        </p:spPr>
        <p:style>
          <a:lnRef idx="2">
            <a:schemeClr val="accent1"/>
          </a:lnRef>
          <a:fillRef idx="0">
            <a:schemeClr val="accent1"/>
          </a:fillRef>
          <a:effectRef idx="1">
            <a:schemeClr val="accent1"/>
          </a:effectRef>
          <a:fontRef idx="minor">
            <a:schemeClr val="tx1"/>
          </a:fontRef>
        </p:style>
      </p:cxnSp>
      <p:pic>
        <p:nvPicPr>
          <p:cNvPr id="4" name="Picture 3" descr="A logo with a butterfly and flowers&#10;&#10;Description automatically generated">
            <a:extLst>
              <a:ext uri="{FF2B5EF4-FFF2-40B4-BE49-F238E27FC236}">
                <a16:creationId xmlns:a16="http://schemas.microsoft.com/office/drawing/2014/main" id="{30A98B23-CB45-E803-10A7-8BD1EFDF107D}"/>
              </a:ext>
            </a:extLst>
          </p:cNvPr>
          <p:cNvPicPr>
            <a:picLocks noChangeAspect="1"/>
          </p:cNvPicPr>
          <p:nvPr/>
        </p:nvPicPr>
        <p:blipFill rotWithShape="1">
          <a:blip r:embed="rId5"/>
          <a:srcRect l="8276" t="12049" r="8648" b="7776"/>
          <a:stretch/>
        </p:blipFill>
        <p:spPr>
          <a:xfrm>
            <a:off x="5676517" y="6004220"/>
            <a:ext cx="838965" cy="809662"/>
          </a:xfrm>
          <a:prstGeom prst="rect">
            <a:avLst/>
          </a:prstGeom>
        </p:spPr>
      </p:pic>
      <p:sp>
        <p:nvSpPr>
          <p:cNvPr id="5" name="Oval 4">
            <a:extLst>
              <a:ext uri="{FF2B5EF4-FFF2-40B4-BE49-F238E27FC236}">
                <a16:creationId xmlns:a16="http://schemas.microsoft.com/office/drawing/2014/main" id="{57623E8D-1A24-4373-5A1D-B032B8408E91}"/>
              </a:ext>
            </a:extLst>
          </p:cNvPr>
          <p:cNvSpPr/>
          <p:nvPr/>
        </p:nvSpPr>
        <p:spPr>
          <a:xfrm>
            <a:off x="256907" y="2196970"/>
            <a:ext cx="1124485" cy="864752"/>
          </a:xfrm>
          <a:prstGeom prst="ellipse">
            <a:avLst/>
          </a:prstGeom>
          <a:solidFill>
            <a:srgbClr val="FFFF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9B0E4F3-3E9F-7C6A-21C2-5460860BD416}"/>
              </a:ext>
            </a:extLst>
          </p:cNvPr>
          <p:cNvSpPr txBox="1"/>
          <p:nvPr/>
        </p:nvSpPr>
        <p:spPr>
          <a:xfrm>
            <a:off x="132815" y="2381460"/>
            <a:ext cx="1372669" cy="523220"/>
          </a:xfrm>
          <a:prstGeom prst="rect">
            <a:avLst/>
          </a:prstGeom>
          <a:noFill/>
        </p:spPr>
        <p:txBody>
          <a:bodyPr wrap="square" rtlCol="0">
            <a:spAutoFit/>
          </a:bodyPr>
          <a:lstStyle/>
          <a:p>
            <a:pPr algn="ctr"/>
            <a:r>
              <a:rPr lang="en-US" sz="1400" b="1" dirty="0">
                <a:solidFill>
                  <a:schemeClr val="bg1"/>
                </a:solidFill>
              </a:rPr>
              <a:t>Your input needed!</a:t>
            </a:r>
          </a:p>
        </p:txBody>
      </p:sp>
    </p:spTree>
    <p:extLst>
      <p:ext uri="{BB962C8B-B14F-4D97-AF65-F5344CB8AC3E}">
        <p14:creationId xmlns:p14="http://schemas.microsoft.com/office/powerpoint/2010/main" val="793197733"/>
      </p:ext>
    </p:extLst>
  </p:cSld>
  <p:clrMapOvr>
    <a:masterClrMapping/>
  </p:clrMapOvr>
</p:sld>
</file>

<file path=ppt/theme/theme1.xml><?xml version="1.0" encoding="utf-8"?>
<a:theme xmlns:a="http://schemas.openxmlformats.org/drawingml/2006/main" name="KPC_PP green">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E4D3F62-FC73-48EE-BD3A-B36093D38192}" vid="{161DF0D6-AAEA-4373-ACFA-7E5A3852AD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64F035822C1F498745C943393D0BFB" ma:contentTypeVersion="18" ma:contentTypeDescription="Create a new document." ma:contentTypeScope="" ma:versionID="8d3b7afdb46df741e6b2a473a4485e8f">
  <xsd:schema xmlns:xsd="http://www.w3.org/2001/XMLSchema" xmlns:xs="http://www.w3.org/2001/XMLSchema" xmlns:p="http://schemas.microsoft.com/office/2006/metadata/properties" xmlns:ns2="c99ae96b-b784-47f9-ac1c-2086f315f647" xmlns:ns3="ad95286e-6e60-4f31-9b78-b067e3e54cd0" targetNamespace="http://schemas.microsoft.com/office/2006/metadata/properties" ma:root="true" ma:fieldsID="4247bf05b7349c947a39ea5abb4373af" ns2:_="" ns3:_="">
    <xsd:import namespace="c99ae96b-b784-47f9-ac1c-2086f315f647"/>
    <xsd:import namespace="ad95286e-6e60-4f31-9b78-b067e3e54c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ae96b-b784-47f9-ac1c-2086f315f6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255c86-bfe9-4d59-88f5-c77ac6295ef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95286e-6e60-4f31-9b78-b067e3e54cd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a77a9d-293a-4613-bf06-b2632448b38d}" ma:internalName="TaxCatchAll" ma:showField="CatchAllData" ma:web="ad95286e-6e60-4f31-9b78-b067e3e54c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d95286e-6e60-4f31-9b78-b067e3e54cd0" xsi:nil="true"/>
    <lcf76f155ced4ddcb4097134ff3c332f xmlns="c99ae96b-b784-47f9-ac1c-2086f315f64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0550B1-93DC-4557-A11C-6C91D00C17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ae96b-b784-47f9-ac1c-2086f315f647"/>
    <ds:schemaRef ds:uri="ad95286e-6e60-4f31-9b78-b067e3e54c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A08BB6-3CC0-4414-9CAD-8CC2BE876F8F}">
  <ds:schemaRefs>
    <ds:schemaRef ds:uri="http://schemas.microsoft.com/office/2006/metadata/properties"/>
    <ds:schemaRef ds:uri="http://schemas.microsoft.com/office/infopath/2007/PartnerControls"/>
    <ds:schemaRef ds:uri="ad95286e-6e60-4f31-9b78-b067e3e54cd0"/>
    <ds:schemaRef ds:uri="c99ae96b-b784-47f9-ac1c-2086f315f647"/>
  </ds:schemaRefs>
</ds:datastoreItem>
</file>

<file path=customXml/itemProps3.xml><?xml version="1.0" encoding="utf-8"?>
<ds:datastoreItem xmlns:ds="http://schemas.openxmlformats.org/officeDocument/2006/customXml" ds:itemID="{3B06F1DF-9B1D-46C7-B627-F9F94F4C17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PowerPoint_white</Template>
  <TotalTime>2098</TotalTime>
  <Words>1998</Words>
  <Application>Microsoft Office PowerPoint</Application>
  <PresentationFormat>Widescreen</PresentationFormat>
  <Paragraphs>146</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Adobe Garamond Pro</vt:lpstr>
      <vt:lpstr>Arial</vt:lpstr>
      <vt:lpstr>Arial Black</vt:lpstr>
      <vt:lpstr>Avenir Light</vt:lpstr>
      <vt:lpstr>Calibri</vt:lpstr>
      <vt:lpstr>Georgia</vt:lpstr>
      <vt:lpstr>Source Sans Pro</vt:lpstr>
      <vt:lpstr>Times New Roman</vt:lpstr>
      <vt:lpstr>KPC_PP green</vt:lpstr>
      <vt:lpstr>Charting the Monarch’s Future: 2024 ESA Listing Decision, Explained</vt:lpstr>
      <vt:lpstr>In this presentation:</vt:lpstr>
      <vt:lpstr>About Farmers for Monarchs</vt:lpstr>
      <vt:lpstr>Farmers for Monarchs members</vt:lpstr>
      <vt:lpstr>Upcoming Monarch butterfly decisions</vt:lpstr>
      <vt:lpstr>Background of the Monarch Listing Process</vt:lpstr>
      <vt:lpstr>Explaining the 4(d) rule</vt:lpstr>
      <vt:lpstr>Explaining the 4(d) rule, cont.</vt:lpstr>
      <vt:lpstr>Actions after 12-month finding</vt:lpstr>
      <vt:lpstr>Actions after 12-month finding,  Provisional Timeline</vt:lpstr>
      <vt:lpstr>Your voice matters!</vt:lpstr>
      <vt:lpstr>What next?</vt:lpstr>
      <vt:lpstr>Thank you for continuing to support the monarch butterfly, farmers, ranchers, and landowners.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Monarch Collaborative</dc:title>
  <dc:creator>Jonathan Geurts</dc:creator>
  <cp:lastModifiedBy>Marques Chavez</cp:lastModifiedBy>
  <cp:revision>62</cp:revision>
  <dcterms:created xsi:type="dcterms:W3CDTF">2015-12-30T18:37:27Z</dcterms:created>
  <dcterms:modified xsi:type="dcterms:W3CDTF">2024-11-11T18:09:26Z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0x0101001164F035822C1F498745C943393D0BFB</vt:lpwstr>
  </property>
  <property fmtid="{D5CDD505-2E9C-101B-9397-08002B2CF9AE}" pid="3" name="MediaServiceImageTags">
    <vt:lpwstr/>
  </property>
</Properties>
</file>